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4" r:id="rId2"/>
  </p:sldMasterIdLst>
  <p:notesMasterIdLst>
    <p:notesMasterId r:id="rId41"/>
  </p:notesMasterIdLst>
  <p:sldIdLst>
    <p:sldId id="261" r:id="rId3"/>
    <p:sldId id="264" r:id="rId4"/>
    <p:sldId id="284" r:id="rId5"/>
    <p:sldId id="285" r:id="rId6"/>
    <p:sldId id="265" r:id="rId7"/>
    <p:sldId id="286" r:id="rId8"/>
    <p:sldId id="287" r:id="rId9"/>
    <p:sldId id="266" r:id="rId10"/>
    <p:sldId id="288" r:id="rId11"/>
    <p:sldId id="289" r:id="rId12"/>
    <p:sldId id="267" r:id="rId13"/>
    <p:sldId id="290" r:id="rId14"/>
    <p:sldId id="268" r:id="rId15"/>
    <p:sldId id="291" r:id="rId16"/>
    <p:sldId id="269" r:id="rId17"/>
    <p:sldId id="292" r:id="rId18"/>
    <p:sldId id="293" r:id="rId19"/>
    <p:sldId id="270" r:id="rId20"/>
    <p:sldId id="294" r:id="rId21"/>
    <p:sldId id="271" r:id="rId22"/>
    <p:sldId id="295" r:id="rId23"/>
    <p:sldId id="296" r:id="rId24"/>
    <p:sldId id="272" r:id="rId25"/>
    <p:sldId id="273" r:id="rId26"/>
    <p:sldId id="298" r:id="rId27"/>
    <p:sldId id="299" r:id="rId28"/>
    <p:sldId id="300" r:id="rId29"/>
    <p:sldId id="301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468"/>
    <a:srgbClr val="1F0F4E"/>
    <a:srgbClr val="333399"/>
    <a:srgbClr val="35976B"/>
    <a:srgbClr val="FF9933"/>
    <a:srgbClr val="8722F6"/>
    <a:srgbClr val="0033CC"/>
    <a:srgbClr val="0000FF"/>
    <a:srgbClr val="660066"/>
    <a:srgbClr val="BA4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7425288178050283"/>
          <c:w val="0.99470918580606715"/>
          <c:h val="0.73121494036686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 </c:v>
                </c:pt>
              </c:strCache>
            </c:strRef>
          </c:tx>
          <c:spPr>
            <a:solidFill>
              <a:srgbClr val="8722F6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01.04.02 MVR</c:v>
                </c:pt>
                <c:pt idx="1">
                  <c:v>02.03.03 АИС (82 ч.)</c:v>
                </c:pt>
                <c:pt idx="2">
                  <c:v>44.03.05 МИ (110 ч.)</c:v>
                </c:pt>
                <c:pt idx="3">
                  <c:v>44.03.05 МФ (8 ч.)</c:v>
                </c:pt>
                <c:pt idx="4">
                  <c:v>09.03.03 ПИ VR (94 ч.)</c:v>
                </c:pt>
                <c:pt idx="5">
                  <c:v>01.04.02 МПМИ (47 ч.)</c:v>
                </c:pt>
                <c:pt idx="6">
                  <c:v>01.03.02 ПМИ ИИМОвСЦД (58 ч.)</c:v>
                </c:pt>
                <c:pt idx="7">
                  <c:v>01.03.02 ПМИ ПМОИС (13 ч.)</c:v>
                </c:pt>
                <c:pt idx="8">
                  <c:v>10.03.01 ИБ (19 ч.)</c:v>
                </c:pt>
                <c:pt idx="9">
                  <c:v>44.04.01 МЦДОС (13 ч.)</c:v>
                </c:pt>
                <c:pt idx="10">
                  <c:v>01.03.02 ПМИ СПИКТ (28 ч.)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0.41670000000000001</c:v>
                </c:pt>
                <c:pt idx="1">
                  <c:v>0.622</c:v>
                </c:pt>
                <c:pt idx="2">
                  <c:v>0.65449999999999997</c:v>
                </c:pt>
                <c:pt idx="3">
                  <c:v>0.875</c:v>
                </c:pt>
                <c:pt idx="4">
                  <c:v>0.89359999999999995</c:v>
                </c:pt>
                <c:pt idx="5">
                  <c:v>0.51429999999999998</c:v>
                </c:pt>
                <c:pt idx="6">
                  <c:v>0.68969999999999998</c:v>
                </c:pt>
                <c:pt idx="7">
                  <c:v>0.84619999999999995</c:v>
                </c:pt>
                <c:pt idx="8">
                  <c:v>0.63160000000000005</c:v>
                </c:pt>
                <c:pt idx="9">
                  <c:v>0.76919999999999999</c:v>
                </c:pt>
                <c:pt idx="10">
                  <c:v>0.67859999999999998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  <a:ln w="19050"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01.04.02 MVR</c:v>
                </c:pt>
                <c:pt idx="1">
                  <c:v>02.03.03 АИС (82 ч.)</c:v>
                </c:pt>
                <c:pt idx="2">
                  <c:v>44.03.05 МИ (110 ч.)</c:v>
                </c:pt>
                <c:pt idx="3">
                  <c:v>44.03.05 МФ (8 ч.)</c:v>
                </c:pt>
                <c:pt idx="4">
                  <c:v>09.03.03 ПИ VR (94 ч.)</c:v>
                </c:pt>
                <c:pt idx="5">
                  <c:v>01.04.02 МПМИ (47 ч.)</c:v>
                </c:pt>
                <c:pt idx="6">
                  <c:v>01.03.02 ПМИ ИИМОвСЦД (58 ч.)</c:v>
                </c:pt>
                <c:pt idx="7">
                  <c:v>01.03.02 ПМИ ПМОИС (13 ч.)</c:v>
                </c:pt>
                <c:pt idx="8">
                  <c:v>10.03.01 ИБ (19 ч.)</c:v>
                </c:pt>
                <c:pt idx="9">
                  <c:v>44.04.01 МЦДОС (13 ч.)</c:v>
                </c:pt>
                <c:pt idx="10">
                  <c:v>01.03.02 ПМИ СПИКТ (28 ч.)</c:v>
                </c:pt>
              </c:strCache>
            </c:strRef>
          </c:cat>
          <c:val>
            <c:numRef>
              <c:f>Лист1!$C$2:$C$12</c:f>
              <c:numCache>
                <c:formatCode>0.00%</c:formatCode>
                <c:ptCount val="11"/>
                <c:pt idx="0">
                  <c:v>0.41670000000000001</c:v>
                </c:pt>
                <c:pt idx="1">
                  <c:v>0.45119999999999999</c:v>
                </c:pt>
                <c:pt idx="2">
                  <c:v>0.46360000000000001</c:v>
                </c:pt>
                <c:pt idx="3">
                  <c:v>0.875</c:v>
                </c:pt>
                <c:pt idx="4">
                  <c:v>0.88300000000000001</c:v>
                </c:pt>
                <c:pt idx="5">
                  <c:v>0.42859999999999998</c:v>
                </c:pt>
                <c:pt idx="6">
                  <c:v>0.51719999999999999</c:v>
                </c:pt>
                <c:pt idx="7">
                  <c:v>0.53839999999999999</c:v>
                </c:pt>
                <c:pt idx="8">
                  <c:v>0.52629999999999999</c:v>
                </c:pt>
                <c:pt idx="9">
                  <c:v>0.76919999999999999</c:v>
                </c:pt>
                <c:pt idx="10">
                  <c:v>0.39279999999999998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01.04.02 MVR</c:v>
                </c:pt>
                <c:pt idx="1">
                  <c:v>02.03.03 АИС (82 ч.)</c:v>
                </c:pt>
                <c:pt idx="2">
                  <c:v>44.03.05 МИ (110 ч.)</c:v>
                </c:pt>
                <c:pt idx="3">
                  <c:v>44.03.05 МФ (8 ч.)</c:v>
                </c:pt>
                <c:pt idx="4">
                  <c:v>09.03.03 ПИ VR (94 ч.)</c:v>
                </c:pt>
                <c:pt idx="5">
                  <c:v>01.04.02 МПМИ (47 ч.)</c:v>
                </c:pt>
                <c:pt idx="6">
                  <c:v>01.03.02 ПМИ ИИМОвСЦД (58 ч.)</c:v>
                </c:pt>
                <c:pt idx="7">
                  <c:v>01.03.02 ПМИ ПМОИС (13 ч.)</c:v>
                </c:pt>
                <c:pt idx="8">
                  <c:v>10.03.01 ИБ (19 ч.)</c:v>
                </c:pt>
                <c:pt idx="9">
                  <c:v>44.04.01 МЦДОС (13 ч.)</c:v>
                </c:pt>
                <c:pt idx="10">
                  <c:v>01.03.02 ПМИ СПИКТ (28 ч.)</c:v>
                </c:pt>
              </c:strCache>
            </c:strRef>
          </c:cat>
          <c:val>
            <c:numRef>
              <c:f>Лист1!$D$2:$D$12</c:f>
              <c:numCache>
                <c:formatCode>0.00%</c:formatCode>
                <c:ptCount val="11"/>
                <c:pt idx="0">
                  <c:v>0.16669999999999999</c:v>
                </c:pt>
                <c:pt idx="1">
                  <c:v>0.1341</c:v>
                </c:pt>
                <c:pt idx="2">
                  <c:v>0.1545</c:v>
                </c:pt>
                <c:pt idx="3">
                  <c:v>0.5</c:v>
                </c:pt>
                <c:pt idx="4">
                  <c:v>0.43619999999999998</c:v>
                </c:pt>
                <c:pt idx="5">
                  <c:v>0.2</c:v>
                </c:pt>
                <c:pt idx="6">
                  <c:v>0.10340000000000001</c:v>
                </c:pt>
                <c:pt idx="7">
                  <c:v>0.46150000000000002</c:v>
                </c:pt>
                <c:pt idx="8">
                  <c:v>0.36840000000000001</c:v>
                </c:pt>
                <c:pt idx="9">
                  <c:v>0.69230000000000003</c:v>
                </c:pt>
                <c:pt idx="10">
                  <c:v>3.5700000000000003E-2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73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01.04.02 MVR</c:v>
                </c:pt>
                <c:pt idx="1">
                  <c:v>02.03.03 АИС (82 ч.)</c:v>
                </c:pt>
                <c:pt idx="2">
                  <c:v>44.03.05 МИ (110 ч.)</c:v>
                </c:pt>
                <c:pt idx="3">
                  <c:v>44.03.05 МФ (8 ч.)</c:v>
                </c:pt>
                <c:pt idx="4">
                  <c:v>09.03.03 ПИ VR (94 ч.)</c:v>
                </c:pt>
                <c:pt idx="5">
                  <c:v>01.04.02 МПМИ (47 ч.)</c:v>
                </c:pt>
                <c:pt idx="6">
                  <c:v>01.03.02 ПМИ ИИМОвСЦД (58 ч.)</c:v>
                </c:pt>
                <c:pt idx="7">
                  <c:v>01.03.02 ПМИ ПМОИС (13 ч.)</c:v>
                </c:pt>
                <c:pt idx="8">
                  <c:v>10.03.01 ИБ (19 ч.)</c:v>
                </c:pt>
                <c:pt idx="9">
                  <c:v>44.04.01 МЦДОС (13 ч.)</c:v>
                </c:pt>
                <c:pt idx="10">
                  <c:v>01.03.02 ПМИ СПИКТ (28 ч.)</c:v>
                </c:pt>
              </c:strCache>
            </c:strRef>
          </c:cat>
          <c:val>
            <c:numRef>
              <c:f>Лист1!$E$2:$E$12</c:f>
              <c:numCache>
                <c:formatCode>0.00%</c:formatCode>
                <c:ptCount val="11"/>
                <c:pt idx="0">
                  <c:v>0.25</c:v>
                </c:pt>
                <c:pt idx="1">
                  <c:v>0.14630000000000001</c:v>
                </c:pt>
                <c:pt idx="2">
                  <c:v>3.6400000000000002E-2</c:v>
                </c:pt>
                <c:pt idx="3">
                  <c:v>0</c:v>
                </c:pt>
                <c:pt idx="4">
                  <c:v>3.1899999999999998E-2</c:v>
                </c:pt>
                <c:pt idx="5">
                  <c:v>0.1714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7.6899999999999996E-2</c:v>
                </c:pt>
                <c:pt idx="10">
                  <c:v>0.17860000000000001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88288"/>
        <c:axId val="86989824"/>
      </c:barChart>
      <c:catAx>
        <c:axId val="8698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/>
        </c:spPr>
        <c:txPr>
          <a:bodyPr rot="0" vert="horz" anchor="ctr" anchorCtr="1"/>
          <a:lstStyle/>
          <a:p>
            <a:pPr algn="ctr">
              <a:defRPr lang="ru-RU" sz="749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89824"/>
        <c:crosses val="autoZero"/>
        <c:auto val="1"/>
        <c:lblAlgn val="ctr"/>
        <c:lblOffset val="100"/>
        <c:tickMarkSkip val="1"/>
        <c:noMultiLvlLbl val="0"/>
      </c:catAx>
      <c:valAx>
        <c:axId val="869898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6988288"/>
        <c:crosses val="autoZero"/>
        <c:crossBetween val="between"/>
      </c:valAx>
      <c:spPr>
        <a:noFill/>
        <a:ln w="27161">
          <a:noFill/>
        </a:ln>
      </c:spPr>
    </c:plotArea>
    <c:legend>
      <c:legendPos val="r"/>
      <c:layout>
        <c:manualLayout>
          <c:xMode val="edge"/>
          <c:yMode val="edge"/>
          <c:x val="2.0962306897893647E-3"/>
          <c:y val="6.0714241283125837E-2"/>
          <c:w val="0.9890979244341308"/>
          <c:h val="5.7142857142857141E-2"/>
        </c:manualLayout>
      </c:layout>
      <c:overlay val="0"/>
      <c:txPr>
        <a:bodyPr/>
        <a:lstStyle/>
        <a:p>
          <a:pPr>
            <a:defRPr sz="1705" b="1">
              <a:solidFill>
                <a:srgbClr val="333399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3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93827160493825E-2"/>
          <c:y val="0.23723333142846831"/>
          <c:w val="0.92901234567901236"/>
          <c:h val="0.67696390330905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ИН (191 ч.)</c:v>
                </c:pt>
                <c:pt idx="1">
                  <c:v>44.03.05 РО (128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0.90580000000000005</c:v>
                </c:pt>
                <c:pt idx="1">
                  <c:v>0.89059999999999995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ИН (191 ч.)</c:v>
                </c:pt>
                <c:pt idx="1">
                  <c:v>44.03.05 РО (128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0.79590000000000005</c:v>
                </c:pt>
                <c:pt idx="1">
                  <c:v>0.46089999999999998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ИН (191 ч.)</c:v>
                </c:pt>
                <c:pt idx="1">
                  <c:v>44.03.05 РО (128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0.45029999999999998</c:v>
                </c:pt>
                <c:pt idx="1">
                  <c:v>0.15620000000000001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ИН (191 ч.)</c:v>
                </c:pt>
                <c:pt idx="1">
                  <c:v>44.03.05 РО (128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4.19E-2</c:v>
                </c:pt>
                <c:pt idx="1">
                  <c:v>6.25E-2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61088"/>
        <c:axId val="151236608"/>
      </c:barChart>
      <c:catAx>
        <c:axId val="15116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151236608"/>
        <c:crosses val="autoZero"/>
        <c:auto val="1"/>
        <c:lblAlgn val="ctr"/>
        <c:lblOffset val="100"/>
        <c:noMultiLvlLbl val="0"/>
      </c:catAx>
      <c:valAx>
        <c:axId val="1512366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1161088"/>
        <c:crosses val="autoZero"/>
        <c:crossBetween val="between"/>
      </c:valAx>
      <c:spPr>
        <a:noFill/>
        <a:ln w="25407">
          <a:noFill/>
        </a:ln>
      </c:spPr>
    </c:plotArea>
    <c:legend>
      <c:legendPos val="t"/>
      <c:layout>
        <c:manualLayout>
          <c:xMode val="edge"/>
          <c:yMode val="edge"/>
          <c:x val="1.3008772393383716E-2"/>
          <c:y val="3.581133715509411E-2"/>
          <c:w val="0.98699122760661628"/>
          <c:h val="5.6571107608832959E-2"/>
        </c:manualLayout>
      </c:layout>
      <c:overlay val="0"/>
      <c:txPr>
        <a:bodyPr/>
        <a:lstStyle/>
        <a:p>
          <a:pPr>
            <a:defRPr sz="16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93827160493825E-2"/>
          <c:y val="0.23723333142846831"/>
          <c:w val="0.92901234567901236"/>
          <c:h val="0.67696390330905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44.03.05 РО (8 ч.)</c:v>
                </c:pt>
                <c:pt idx="1">
                  <c:v>44.03.05 ИН (60 ч.)</c:v>
                </c:pt>
                <c:pt idx="2">
                  <c:v>44.04.01 МФО (20 ч.)</c:v>
                </c:pt>
                <c:pt idx="3">
                  <c:v>45.04.01 ФОИКД (26 ч.)</c:v>
                </c:pt>
                <c:pt idx="4">
                  <c:v>44.03.01 РЯЛ (34 ч.)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</c:v>
                </c:pt>
                <c:pt idx="1">
                  <c:v>0.6452</c:v>
                </c:pt>
                <c:pt idx="2">
                  <c:v>0.75</c:v>
                </c:pt>
                <c:pt idx="3">
                  <c:v>0.83330000000000004</c:v>
                </c:pt>
                <c:pt idx="4">
                  <c:v>0.4118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44.03.05 РО (8 ч.)</c:v>
                </c:pt>
                <c:pt idx="1">
                  <c:v>44.03.05 ИН (60 ч.)</c:v>
                </c:pt>
                <c:pt idx="2">
                  <c:v>44.04.01 МФО (20 ч.)</c:v>
                </c:pt>
                <c:pt idx="3">
                  <c:v>45.04.01 ФОИКД (26 ч.)</c:v>
                </c:pt>
                <c:pt idx="4">
                  <c:v>44.03.01 РЯЛ (34 ч.)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0.125</c:v>
                </c:pt>
                <c:pt idx="1">
                  <c:v>0.5484</c:v>
                </c:pt>
                <c:pt idx="2">
                  <c:v>0.75</c:v>
                </c:pt>
                <c:pt idx="3">
                  <c:v>0.83330000000000004</c:v>
                </c:pt>
                <c:pt idx="4">
                  <c:v>0.20580000000000001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44.03.05 РО (8 ч.)</c:v>
                </c:pt>
                <c:pt idx="1">
                  <c:v>44.03.05 ИН (60 ч.)</c:v>
                </c:pt>
                <c:pt idx="2">
                  <c:v>44.04.01 МФО (20 ч.)</c:v>
                </c:pt>
                <c:pt idx="3">
                  <c:v>45.04.01 ФОИКД (26 ч.)</c:v>
                </c:pt>
                <c:pt idx="4">
                  <c:v>44.03.01 РЯЛ (34 ч.)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</c:v>
                </c:pt>
                <c:pt idx="1">
                  <c:v>0.1129</c:v>
                </c:pt>
                <c:pt idx="2">
                  <c:v>0.6</c:v>
                </c:pt>
                <c:pt idx="3">
                  <c:v>0.83330000000000004</c:v>
                </c:pt>
                <c:pt idx="4">
                  <c:v>5.8799999999999998E-2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44.03.05 РО (8 ч.)</c:v>
                </c:pt>
                <c:pt idx="1">
                  <c:v>44.03.05 ИН (60 ч.)</c:v>
                </c:pt>
                <c:pt idx="2">
                  <c:v>44.04.01 МФО (20 ч.)</c:v>
                </c:pt>
                <c:pt idx="3">
                  <c:v>45.04.01 ФОИКД (26 ч.)</c:v>
                </c:pt>
                <c:pt idx="4">
                  <c:v>44.03.01 РЯЛ (34 ч.)</c:v>
                </c:pt>
              </c:strCache>
            </c:strRef>
          </c:cat>
          <c:val>
            <c:numRef>
              <c:f>Лист1!$E$2:$E$6</c:f>
              <c:numCache>
                <c:formatCode>0.00%</c:formatCode>
                <c:ptCount val="5"/>
                <c:pt idx="0">
                  <c:v>0.125</c:v>
                </c:pt>
                <c:pt idx="1">
                  <c:v>8.0600000000000005E-2</c:v>
                </c:pt>
                <c:pt idx="2">
                  <c:v>0.2</c:v>
                </c:pt>
                <c:pt idx="3">
                  <c:v>0.16669999999999999</c:v>
                </c:pt>
                <c:pt idx="4">
                  <c:v>0.44119999999999998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977280"/>
        <c:axId val="56978816"/>
      </c:barChart>
      <c:catAx>
        <c:axId val="5697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56978816"/>
        <c:crosses val="autoZero"/>
        <c:auto val="1"/>
        <c:lblAlgn val="ctr"/>
        <c:lblOffset val="100"/>
        <c:noMultiLvlLbl val="0"/>
      </c:catAx>
      <c:valAx>
        <c:axId val="569788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6977280"/>
        <c:crosses val="autoZero"/>
        <c:crossBetween val="between"/>
      </c:valAx>
      <c:spPr>
        <a:noFill/>
        <a:ln w="25407">
          <a:noFill/>
        </a:ln>
      </c:spPr>
    </c:plotArea>
    <c:legend>
      <c:legendPos val="t"/>
      <c:layout>
        <c:manualLayout>
          <c:xMode val="edge"/>
          <c:yMode val="edge"/>
          <c:x val="6.1256909687908444E-2"/>
          <c:y val="3.3423989870128311E-2"/>
          <c:w val="0.92267202227251954"/>
          <c:h val="5.6571107608832959E-2"/>
        </c:manualLayout>
      </c:layout>
      <c:overlay val="0"/>
      <c:txPr>
        <a:bodyPr/>
        <a:lstStyle/>
        <a:p>
          <a:pPr>
            <a:defRPr sz="16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2222222222224E-2"/>
          <c:y val="0.17148867002557158"/>
          <c:w val="0.83179012345679015"/>
          <c:h val="0.73606137174975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44.04.01 МИСТ (26 ч.)</c:v>
                </c:pt>
                <c:pt idx="1">
                  <c:v>44.03.01 ИСТ (85 ч.)</c:v>
                </c:pt>
                <c:pt idx="2">
                  <c:v>44.03.05 ИСТО (97 ч.)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0.65380000000000005</c:v>
                </c:pt>
                <c:pt idx="1">
                  <c:v>0.83530000000000004</c:v>
                </c:pt>
                <c:pt idx="2">
                  <c:v>0.95879999999999999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44.04.01 МИСТ (26 ч.)</c:v>
                </c:pt>
                <c:pt idx="1">
                  <c:v>44.03.01 ИСТ (85 ч.)</c:v>
                </c:pt>
                <c:pt idx="2">
                  <c:v>44.03.05 ИСТО (97 ч.)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0.65380000000000005</c:v>
                </c:pt>
                <c:pt idx="1">
                  <c:v>0.72929999999999995</c:v>
                </c:pt>
                <c:pt idx="2">
                  <c:v>0.84530000000000005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44.04.01 МИСТ (26 ч.)</c:v>
                </c:pt>
                <c:pt idx="1">
                  <c:v>44.03.01 ИСТ (85 ч.)</c:v>
                </c:pt>
                <c:pt idx="2">
                  <c:v>44.03.05 ИСТО (97 ч.)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0.26919999999999999</c:v>
                </c:pt>
                <c:pt idx="1">
                  <c:v>0.18820000000000001</c:v>
                </c:pt>
                <c:pt idx="2">
                  <c:v>0.2165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44.04.01 МИСТ (26 ч.)</c:v>
                </c:pt>
                <c:pt idx="1">
                  <c:v>44.03.01 ИСТ (85 ч.)</c:v>
                </c:pt>
                <c:pt idx="2">
                  <c:v>44.03.05 ИСТО (97 ч.)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0.1923</c:v>
                </c:pt>
                <c:pt idx="1">
                  <c:v>5.8799999999999998E-2</c:v>
                </c:pt>
                <c:pt idx="2">
                  <c:v>2.06E-2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50752"/>
        <c:axId val="60264832"/>
      </c:barChart>
      <c:catAx>
        <c:axId val="6025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  <a:effectLst/>
              </a:defRPr>
            </a:pPr>
            <a:endParaRPr lang="ru-RU"/>
          </a:p>
        </c:txPr>
        <c:crossAx val="60264832"/>
        <c:crosses val="autoZero"/>
        <c:auto val="1"/>
        <c:lblAlgn val="ctr"/>
        <c:lblOffset val="100"/>
        <c:noMultiLvlLbl val="0"/>
      </c:catAx>
      <c:valAx>
        <c:axId val="602648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025075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3.7812348699131047E-2"/>
          <c:y val="1.5414258188824663E-2"/>
          <c:w val="0.9279116445395782"/>
          <c:h val="8.489313112388284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2222222222224E-2"/>
          <c:y val="0.2213951203697791"/>
          <c:w val="0.83179012345679015"/>
          <c:h val="0.68615499481778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ZИСТ (53 ч.)</c:v>
                </c:pt>
                <c:pt idx="1">
                  <c:v>44.04.01 МИСТ (8 ч.)</c:v>
                </c:pt>
                <c:pt idx="2">
                  <c:v>48.03.01 SТЕО (41 ч.)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0.83579999999999999</c:v>
                </c:pt>
                <c:pt idx="1">
                  <c:v>0.375</c:v>
                </c:pt>
                <c:pt idx="2">
                  <c:v>0.92679999999999996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ZИСТ (53 ч.)</c:v>
                </c:pt>
                <c:pt idx="1">
                  <c:v>44.04.01 МИСТ (8 ч.)</c:v>
                </c:pt>
                <c:pt idx="2">
                  <c:v>48.03.01 SТЕО (41 ч.)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0.80610000000000004</c:v>
                </c:pt>
                <c:pt idx="1">
                  <c:v>0.375</c:v>
                </c:pt>
                <c:pt idx="2">
                  <c:v>0.82930000000000004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ZИСТ (53 ч.)</c:v>
                </c:pt>
                <c:pt idx="1">
                  <c:v>44.04.01 МИСТ (8 ч.)</c:v>
                </c:pt>
                <c:pt idx="2">
                  <c:v>48.03.01 SТЕО (41 ч.)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2.9899999999999999E-2</c:v>
                </c:pt>
                <c:pt idx="1">
                  <c:v>0.25</c:v>
                </c:pt>
                <c:pt idx="2">
                  <c:v>9.7600000000000006E-2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ZИСТ (53 ч.)</c:v>
                </c:pt>
                <c:pt idx="1">
                  <c:v>44.04.01 МИСТ (8 ч.)</c:v>
                </c:pt>
                <c:pt idx="2">
                  <c:v>48.03.01 SТЕО (41 ч.)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2.9899999999999999E-2</c:v>
                </c:pt>
                <c:pt idx="1">
                  <c:v>0.125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28800"/>
        <c:axId val="60030336"/>
      </c:barChart>
      <c:catAx>
        <c:axId val="6002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  <a:effectLst/>
              </a:defRPr>
            </a:pPr>
            <a:endParaRPr lang="ru-RU"/>
          </a:p>
        </c:txPr>
        <c:crossAx val="60030336"/>
        <c:crosses val="autoZero"/>
        <c:auto val="1"/>
        <c:lblAlgn val="ctr"/>
        <c:lblOffset val="100"/>
        <c:noMultiLvlLbl val="0"/>
      </c:catAx>
      <c:valAx>
        <c:axId val="600303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002880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7.0770672575827913E-3"/>
          <c:y val="1.5414258188824663E-2"/>
          <c:w val="0.97654173929037513"/>
          <c:h val="8.489313112388284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098570091987714E-3"/>
          <c:y val="0.10990199211167653"/>
          <c:w val="0.99036066469609285"/>
          <c:h val="0.784335822973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06.04.01 МБИО (25 ч.)</c:v>
                </c:pt>
                <c:pt idx="1">
                  <c:v>06.03.01 БИО (63 ч.)</c:v>
                </c:pt>
                <c:pt idx="2">
                  <c:v>44.03.05 ФБ (10 ч.)</c:v>
                </c:pt>
                <c:pt idx="3">
                  <c:v>44.03.01 Т (25 ч.)</c:v>
                </c:pt>
                <c:pt idx="4">
                  <c:v>44.03.05 ФИ (10)</c:v>
                </c:pt>
                <c:pt idx="5">
                  <c:v>44.03.04 МАШ (18 ч.)</c:v>
                </c:pt>
                <c:pt idx="6">
                  <c:v>03.04.02 МФИЗ (26 ч.)</c:v>
                </c:pt>
                <c:pt idx="7">
                  <c:v>03.03.02 ФИЗ (71 ч.)</c:v>
                </c:pt>
                <c:pt idx="8">
                  <c:v>18.03.01 ХТ (10 ч.)</c:v>
                </c:pt>
                <c:pt idx="9">
                  <c:v>04.03.01 ХИМ (81 ч.)</c:v>
                </c:pt>
                <c:pt idx="10">
                  <c:v>04.04.01 МХИМ (22 ч.)</c:v>
                </c:pt>
                <c:pt idx="11">
                  <c:v>44.03.04 ПРО (33 ч.)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0.92</c:v>
                </c:pt>
                <c:pt idx="1">
                  <c:v>0.96830000000000005</c:v>
                </c:pt>
                <c:pt idx="2">
                  <c:v>0.8</c:v>
                </c:pt>
                <c:pt idx="3">
                  <c:v>0.8</c:v>
                </c:pt>
                <c:pt idx="4">
                  <c:v>1</c:v>
                </c:pt>
                <c:pt idx="5">
                  <c:v>0.88890000000000002</c:v>
                </c:pt>
                <c:pt idx="6">
                  <c:v>0.80769999999999997</c:v>
                </c:pt>
                <c:pt idx="7">
                  <c:v>0.85919999999999996</c:v>
                </c:pt>
                <c:pt idx="8">
                  <c:v>0.7</c:v>
                </c:pt>
                <c:pt idx="9">
                  <c:v>0.85189999999999999</c:v>
                </c:pt>
                <c:pt idx="10">
                  <c:v>0.90910000000000002</c:v>
                </c:pt>
                <c:pt idx="11">
                  <c:v>0.78790000000000004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06.04.01 МБИО (25 ч.)</c:v>
                </c:pt>
                <c:pt idx="1">
                  <c:v>06.03.01 БИО (63 ч.)</c:v>
                </c:pt>
                <c:pt idx="2">
                  <c:v>44.03.05 ФБ (10 ч.)</c:v>
                </c:pt>
                <c:pt idx="3">
                  <c:v>44.03.01 Т (25 ч.)</c:v>
                </c:pt>
                <c:pt idx="4">
                  <c:v>44.03.05 ФИ (10)</c:v>
                </c:pt>
                <c:pt idx="5">
                  <c:v>44.03.04 МАШ (18 ч.)</c:v>
                </c:pt>
                <c:pt idx="6">
                  <c:v>03.04.02 МФИЗ (26 ч.)</c:v>
                </c:pt>
                <c:pt idx="7">
                  <c:v>03.03.02 ФИЗ (71 ч.)</c:v>
                </c:pt>
                <c:pt idx="8">
                  <c:v>18.03.01 ХТ (10 ч.)</c:v>
                </c:pt>
                <c:pt idx="9">
                  <c:v>04.03.01 ХИМ (81 ч.)</c:v>
                </c:pt>
                <c:pt idx="10">
                  <c:v>04.04.01 МХИМ (22 ч.)</c:v>
                </c:pt>
                <c:pt idx="11">
                  <c:v>44.03.04 ПРО (33 ч.)</c:v>
                </c:pt>
              </c:strCache>
            </c:strRef>
          </c:cat>
          <c:val>
            <c:numRef>
              <c:f>Лист1!$C$2:$C$13</c:f>
              <c:numCache>
                <c:formatCode>0.00%</c:formatCode>
                <c:ptCount val="12"/>
                <c:pt idx="0">
                  <c:v>0.92</c:v>
                </c:pt>
                <c:pt idx="1">
                  <c:v>0.85719999999999996</c:v>
                </c:pt>
                <c:pt idx="2">
                  <c:v>0.8</c:v>
                </c:pt>
                <c:pt idx="3">
                  <c:v>0.04</c:v>
                </c:pt>
                <c:pt idx="4">
                  <c:v>1</c:v>
                </c:pt>
                <c:pt idx="5">
                  <c:v>0.83340000000000003</c:v>
                </c:pt>
                <c:pt idx="6">
                  <c:v>0.76919999999999999</c:v>
                </c:pt>
                <c:pt idx="7">
                  <c:v>0.78879999999999995</c:v>
                </c:pt>
                <c:pt idx="8">
                  <c:v>0.7</c:v>
                </c:pt>
                <c:pt idx="9">
                  <c:v>0.64190000000000003</c:v>
                </c:pt>
                <c:pt idx="10">
                  <c:v>0.81820000000000004</c:v>
                </c:pt>
                <c:pt idx="11">
                  <c:v>0.69689999999999996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06.04.01 МБИО (25 ч.)</c:v>
                </c:pt>
                <c:pt idx="1">
                  <c:v>06.03.01 БИО (63 ч.)</c:v>
                </c:pt>
                <c:pt idx="2">
                  <c:v>44.03.05 ФБ (10 ч.)</c:v>
                </c:pt>
                <c:pt idx="3">
                  <c:v>44.03.01 Т (25 ч.)</c:v>
                </c:pt>
                <c:pt idx="4">
                  <c:v>44.03.05 ФИ (10)</c:v>
                </c:pt>
                <c:pt idx="5">
                  <c:v>44.03.04 МАШ (18 ч.)</c:v>
                </c:pt>
                <c:pt idx="6">
                  <c:v>03.04.02 МФИЗ (26 ч.)</c:v>
                </c:pt>
                <c:pt idx="7">
                  <c:v>03.03.02 ФИЗ (71 ч.)</c:v>
                </c:pt>
                <c:pt idx="8">
                  <c:v>18.03.01 ХТ (10 ч.)</c:v>
                </c:pt>
                <c:pt idx="9">
                  <c:v>04.03.01 ХИМ (81 ч.)</c:v>
                </c:pt>
                <c:pt idx="10">
                  <c:v>04.04.01 МХИМ (22 ч.)</c:v>
                </c:pt>
                <c:pt idx="11">
                  <c:v>44.03.04 ПРО (33 ч.)</c:v>
                </c:pt>
              </c:strCache>
            </c:strRef>
          </c:cat>
          <c:val>
            <c:numRef>
              <c:f>Лист1!$D$2:$D$13</c:f>
              <c:numCache>
                <c:formatCode>0.00%</c:formatCode>
                <c:ptCount val="12"/>
                <c:pt idx="0">
                  <c:v>0.6</c:v>
                </c:pt>
                <c:pt idx="1">
                  <c:v>0.3175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0.22220000000000001</c:v>
                </c:pt>
                <c:pt idx="6">
                  <c:v>0.46150000000000002</c:v>
                </c:pt>
                <c:pt idx="7">
                  <c:v>0.22539999999999999</c:v>
                </c:pt>
                <c:pt idx="8">
                  <c:v>0.3</c:v>
                </c:pt>
                <c:pt idx="9">
                  <c:v>0.19570000000000001</c:v>
                </c:pt>
                <c:pt idx="10">
                  <c:v>0.18179999999999999</c:v>
                </c:pt>
                <c:pt idx="11">
                  <c:v>6.0600000000000001E-2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06.04.01 МБИО (25 ч.)</c:v>
                </c:pt>
                <c:pt idx="1">
                  <c:v>06.03.01 БИО (63 ч.)</c:v>
                </c:pt>
                <c:pt idx="2">
                  <c:v>44.03.05 ФБ (10 ч.)</c:v>
                </c:pt>
                <c:pt idx="3">
                  <c:v>44.03.01 Т (25 ч.)</c:v>
                </c:pt>
                <c:pt idx="4">
                  <c:v>44.03.05 ФИ (10)</c:v>
                </c:pt>
                <c:pt idx="5">
                  <c:v>44.03.04 МАШ (18 ч.)</c:v>
                </c:pt>
                <c:pt idx="6">
                  <c:v>03.04.02 МФИЗ (26 ч.)</c:v>
                </c:pt>
                <c:pt idx="7">
                  <c:v>03.03.02 ФИЗ (71 ч.)</c:v>
                </c:pt>
                <c:pt idx="8">
                  <c:v>18.03.01 ХТ (10 ч.)</c:v>
                </c:pt>
                <c:pt idx="9">
                  <c:v>04.03.01 ХИМ (81 ч.)</c:v>
                </c:pt>
                <c:pt idx="10">
                  <c:v>04.04.01 МХИМ (22 ч.)</c:v>
                </c:pt>
                <c:pt idx="11">
                  <c:v>44.03.04 ПРО (33 ч.)</c:v>
                </c:pt>
              </c:strCache>
            </c:strRef>
          </c:cat>
          <c:val>
            <c:numRef>
              <c:f>Лист1!$E$2:$E$13</c:f>
              <c:numCache>
                <c:formatCode>0.00%</c:formatCode>
                <c:ptCount val="12"/>
                <c:pt idx="0">
                  <c:v>0.08</c:v>
                </c:pt>
                <c:pt idx="1">
                  <c:v>1.5900000000000001E-2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5.5599999999999997E-2</c:v>
                </c:pt>
                <c:pt idx="6">
                  <c:v>0.1923</c:v>
                </c:pt>
                <c:pt idx="7">
                  <c:v>0.1268</c:v>
                </c:pt>
                <c:pt idx="8">
                  <c:v>0.2</c:v>
                </c:pt>
                <c:pt idx="9">
                  <c:v>0.1111</c:v>
                </c:pt>
                <c:pt idx="10">
                  <c:v>9.0899999999999995E-2</c:v>
                </c:pt>
                <c:pt idx="11">
                  <c:v>9.0899999999999995E-2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86688"/>
        <c:axId val="56388224"/>
      </c:barChart>
      <c:catAx>
        <c:axId val="5638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1" b="1">
                <a:solidFill>
                  <a:srgbClr val="1F0F4E"/>
                </a:solidFill>
              </a:defRPr>
            </a:pPr>
            <a:endParaRPr lang="ru-RU"/>
          </a:p>
        </c:txPr>
        <c:crossAx val="56388224"/>
        <c:crosses val="autoZero"/>
        <c:auto val="1"/>
        <c:lblAlgn val="ctr"/>
        <c:lblOffset val="100"/>
        <c:noMultiLvlLbl val="0"/>
      </c:catAx>
      <c:valAx>
        <c:axId val="563882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6386688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5.6454622982852698E-2"/>
          <c:y val="0"/>
          <c:w val="0.91640188115286847"/>
          <c:h val="7.7775244781258801E-2"/>
        </c:manualLayout>
      </c:layout>
      <c:overlay val="0"/>
      <c:txPr>
        <a:bodyPr/>
        <a:lstStyle/>
        <a:p>
          <a:pPr>
            <a:defRPr sz="1607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46518365524659E-2"/>
          <c:y val="0.10990199211167653"/>
          <c:w val="0.97879386604452223"/>
          <c:h val="0.784335822973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06.04.01 МБИО (45 ч.)</c:v>
                </c:pt>
                <c:pt idx="1">
                  <c:v>06.03.01 БИО (72 ч.)</c:v>
                </c:pt>
                <c:pt idx="2">
                  <c:v>03.04.02 ФПГНП (26 ч.)</c:v>
                </c:pt>
                <c:pt idx="3">
                  <c:v>04.04.01 OZМХИМ (10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</c:v>
                </c:pt>
                <c:pt idx="1">
                  <c:v>0.86109999999999998</c:v>
                </c:pt>
                <c:pt idx="2">
                  <c:v>0.73080000000000001</c:v>
                </c:pt>
                <c:pt idx="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06.04.01 МБИО (45 ч.)</c:v>
                </c:pt>
                <c:pt idx="1">
                  <c:v>06.03.01 БИО (72 ч.)</c:v>
                </c:pt>
                <c:pt idx="2">
                  <c:v>03.04.02 ФПГНП (26 ч.)</c:v>
                </c:pt>
                <c:pt idx="3">
                  <c:v>04.04.01 OZМХИМ (10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</c:v>
                </c:pt>
                <c:pt idx="1">
                  <c:v>0.72219999999999995</c:v>
                </c:pt>
                <c:pt idx="2">
                  <c:v>0.73080000000000001</c:v>
                </c:pt>
                <c:pt idx="3">
                  <c:v>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06.04.01 МБИО (45 ч.)</c:v>
                </c:pt>
                <c:pt idx="1">
                  <c:v>06.03.01 БИО (72 ч.)</c:v>
                </c:pt>
                <c:pt idx="2">
                  <c:v>03.04.02 ФПГНП (26 ч.)</c:v>
                </c:pt>
                <c:pt idx="3">
                  <c:v>04.04.01 OZМХИМ (10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0.37780000000000002</c:v>
                </c:pt>
                <c:pt idx="1">
                  <c:v>0.1389</c:v>
                </c:pt>
                <c:pt idx="2">
                  <c:v>0.53849999999999998</c:v>
                </c:pt>
                <c:pt idx="3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06.04.01 МБИО (45 ч.)</c:v>
                </c:pt>
                <c:pt idx="1">
                  <c:v>06.03.01 БИО (72 ч.)</c:v>
                </c:pt>
                <c:pt idx="2">
                  <c:v>03.04.02 ФПГНП (26 ч.)</c:v>
                </c:pt>
                <c:pt idx="3">
                  <c:v>04.04.01 OZМХИМ (10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</c:v>
                </c:pt>
                <c:pt idx="1">
                  <c:v>8.3299999999999999E-2</c:v>
                </c:pt>
                <c:pt idx="2">
                  <c:v>0.26919999999999999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88864"/>
        <c:axId val="56998144"/>
      </c:barChart>
      <c:catAx>
        <c:axId val="5678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1" b="1">
                <a:solidFill>
                  <a:srgbClr val="1F0F4E"/>
                </a:solidFill>
              </a:defRPr>
            </a:pPr>
            <a:endParaRPr lang="ru-RU"/>
          </a:p>
        </c:txPr>
        <c:crossAx val="56998144"/>
        <c:crosses val="autoZero"/>
        <c:auto val="1"/>
        <c:lblAlgn val="ctr"/>
        <c:lblOffset val="100"/>
        <c:noMultiLvlLbl val="0"/>
      </c:catAx>
      <c:valAx>
        <c:axId val="5699814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6788864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3.8578702898730721E-2"/>
          <c:y val="0"/>
          <c:w val="0.91535035644203777"/>
          <c:h val="7.7775244781258801E-2"/>
        </c:manualLayout>
      </c:layout>
      <c:overlay val="0"/>
      <c:txPr>
        <a:bodyPr/>
        <a:lstStyle/>
        <a:p>
          <a:pPr>
            <a:defRPr sz="1607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46518365524659E-2"/>
          <c:y val="0.10990199211167653"/>
          <c:w val="0.97879386604452223"/>
          <c:h val="0.784335822973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 (33 ч.)</c:v>
                </c:pt>
                <c:pt idx="1">
                  <c:v>44.04.01 МФМ (6 ч.)</c:v>
                </c:pt>
                <c:pt idx="2">
                  <c:v>44.03.04 МАШ (80 ч.)</c:v>
                </c:pt>
                <c:pt idx="3">
                  <c:v>20.03.01 ТБ (133 ч.)</c:v>
                </c:pt>
                <c:pt idx="4">
                  <c:v>20.03.01 ПБ (120 ч.)</c:v>
                </c:pt>
                <c:pt idx="5">
                  <c:v>18.03.01 ХТ (76 ч.)</c:v>
                </c:pt>
                <c:pt idx="6">
                  <c:v>15.03.01 МС (67 ч.)</c:v>
                </c:pt>
                <c:pt idx="7">
                  <c:v>44.04.01 МФИ (17 ч.)</c:v>
                </c:pt>
                <c:pt idx="8">
                  <c:v>03.06.01 ТТТ (2 ч.)</c:v>
                </c:pt>
                <c:pt idx="9">
                  <c:v>21.05.05 ФП (96 ч.)</c:v>
                </c:pt>
                <c:pt idx="10">
                  <c:v>44.06.01 ТИМОВ (1 ч.)</c:v>
                </c:pt>
                <c:pt idx="11">
                  <c:v>18.03.01 ZХТ (179 ч.)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0.96970000000000001</c:v>
                </c:pt>
                <c:pt idx="1">
                  <c:v>1</c:v>
                </c:pt>
                <c:pt idx="2">
                  <c:v>0.91249999999999998</c:v>
                </c:pt>
                <c:pt idx="3">
                  <c:v>0.93230000000000002</c:v>
                </c:pt>
                <c:pt idx="4">
                  <c:v>0.89170000000000005</c:v>
                </c:pt>
                <c:pt idx="5">
                  <c:v>0.80259999999999998</c:v>
                </c:pt>
                <c:pt idx="6">
                  <c:v>0.79100000000000004</c:v>
                </c:pt>
                <c:pt idx="7">
                  <c:v>0.58819999999999995</c:v>
                </c:pt>
                <c:pt idx="8">
                  <c:v>1</c:v>
                </c:pt>
                <c:pt idx="9">
                  <c:v>0.85419999999999996</c:v>
                </c:pt>
                <c:pt idx="10">
                  <c:v>1</c:v>
                </c:pt>
                <c:pt idx="11">
                  <c:v>0.81010000000000004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 (33 ч.)</c:v>
                </c:pt>
                <c:pt idx="1">
                  <c:v>44.04.01 МФМ (6 ч.)</c:v>
                </c:pt>
                <c:pt idx="2">
                  <c:v>44.03.04 МАШ (80 ч.)</c:v>
                </c:pt>
                <c:pt idx="3">
                  <c:v>20.03.01 ТБ (133 ч.)</c:v>
                </c:pt>
                <c:pt idx="4">
                  <c:v>20.03.01 ПБ (120 ч.)</c:v>
                </c:pt>
                <c:pt idx="5">
                  <c:v>18.03.01 ХТ (76 ч.)</c:v>
                </c:pt>
                <c:pt idx="6">
                  <c:v>15.03.01 МС (67 ч.)</c:v>
                </c:pt>
                <c:pt idx="7">
                  <c:v>44.04.01 МФИ (17 ч.)</c:v>
                </c:pt>
                <c:pt idx="8">
                  <c:v>03.06.01 ТТТ (2 ч.)</c:v>
                </c:pt>
                <c:pt idx="9">
                  <c:v>21.05.05 ФП (96 ч.)</c:v>
                </c:pt>
                <c:pt idx="10">
                  <c:v>44.06.01 ТИМОВ (1 ч.)</c:v>
                </c:pt>
                <c:pt idx="11">
                  <c:v>18.03.01 ZХТ (179 ч.)</c:v>
                </c:pt>
              </c:strCache>
            </c:strRef>
          </c:cat>
          <c:val>
            <c:numRef>
              <c:f>Лист1!$C$2:$C$13</c:f>
              <c:numCache>
                <c:formatCode>0.00%</c:formatCode>
                <c:ptCount val="12"/>
                <c:pt idx="0">
                  <c:v>0.63629999999999998</c:v>
                </c:pt>
                <c:pt idx="1">
                  <c:v>0.83340000000000003</c:v>
                </c:pt>
                <c:pt idx="2">
                  <c:v>0.53749999999999998</c:v>
                </c:pt>
                <c:pt idx="3">
                  <c:v>0.33829999999999999</c:v>
                </c:pt>
                <c:pt idx="4">
                  <c:v>0.69169999999999998</c:v>
                </c:pt>
                <c:pt idx="5">
                  <c:v>0.1711</c:v>
                </c:pt>
                <c:pt idx="6">
                  <c:v>0.5373</c:v>
                </c:pt>
                <c:pt idx="7">
                  <c:v>0.47060000000000002</c:v>
                </c:pt>
                <c:pt idx="8">
                  <c:v>1</c:v>
                </c:pt>
                <c:pt idx="9">
                  <c:v>0.65620000000000001</c:v>
                </c:pt>
                <c:pt idx="10">
                  <c:v>1</c:v>
                </c:pt>
                <c:pt idx="11">
                  <c:v>0.30730000000000002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 (33 ч.)</c:v>
                </c:pt>
                <c:pt idx="1">
                  <c:v>44.04.01 МФМ (6 ч.)</c:v>
                </c:pt>
                <c:pt idx="2">
                  <c:v>44.03.04 МАШ (80 ч.)</c:v>
                </c:pt>
                <c:pt idx="3">
                  <c:v>20.03.01 ТБ (133 ч.)</c:v>
                </c:pt>
                <c:pt idx="4">
                  <c:v>20.03.01 ПБ (120 ч.)</c:v>
                </c:pt>
                <c:pt idx="5">
                  <c:v>18.03.01 ХТ (76 ч.)</c:v>
                </c:pt>
                <c:pt idx="6">
                  <c:v>15.03.01 МС (67 ч.)</c:v>
                </c:pt>
                <c:pt idx="7">
                  <c:v>44.04.01 МФИ (17 ч.)</c:v>
                </c:pt>
                <c:pt idx="8">
                  <c:v>03.06.01 ТТТ (2 ч.)</c:v>
                </c:pt>
                <c:pt idx="9">
                  <c:v>21.05.05 ФП (96 ч.)</c:v>
                </c:pt>
                <c:pt idx="10">
                  <c:v>44.06.01 ТИМОВ (1 ч.)</c:v>
                </c:pt>
                <c:pt idx="11">
                  <c:v>18.03.01 ZХТ (179 ч.)</c:v>
                </c:pt>
              </c:strCache>
            </c:strRef>
          </c:cat>
          <c:val>
            <c:numRef>
              <c:f>Лист1!$D$2:$D$13</c:f>
              <c:numCache>
                <c:formatCode>0.00%</c:formatCode>
                <c:ptCount val="12"/>
                <c:pt idx="0">
                  <c:v>0.1515</c:v>
                </c:pt>
                <c:pt idx="1">
                  <c:v>0.16669999999999999</c:v>
                </c:pt>
                <c:pt idx="2">
                  <c:v>0.125</c:v>
                </c:pt>
                <c:pt idx="3">
                  <c:v>1.4999999999999999E-2</c:v>
                </c:pt>
                <c:pt idx="4">
                  <c:v>0.05</c:v>
                </c:pt>
                <c:pt idx="5">
                  <c:v>0</c:v>
                </c:pt>
                <c:pt idx="6">
                  <c:v>1.49E-2</c:v>
                </c:pt>
                <c:pt idx="7">
                  <c:v>0.17649999999999999</c:v>
                </c:pt>
                <c:pt idx="8">
                  <c:v>1</c:v>
                </c:pt>
                <c:pt idx="9">
                  <c:v>3.1199999999999999E-2</c:v>
                </c:pt>
                <c:pt idx="10">
                  <c:v>1</c:v>
                </c:pt>
                <c:pt idx="11">
                  <c:v>1.6799999999999999E-2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 (33 ч.)</c:v>
                </c:pt>
                <c:pt idx="1">
                  <c:v>44.04.01 МФМ (6 ч.)</c:v>
                </c:pt>
                <c:pt idx="2">
                  <c:v>44.03.04 МАШ (80 ч.)</c:v>
                </c:pt>
                <c:pt idx="3">
                  <c:v>20.03.01 ТБ (133 ч.)</c:v>
                </c:pt>
                <c:pt idx="4">
                  <c:v>20.03.01 ПБ (120 ч.)</c:v>
                </c:pt>
                <c:pt idx="5">
                  <c:v>18.03.01 ХТ (76 ч.)</c:v>
                </c:pt>
                <c:pt idx="6">
                  <c:v>15.03.01 МС (67 ч.)</c:v>
                </c:pt>
                <c:pt idx="7">
                  <c:v>44.04.01 МФИ (17 ч.)</c:v>
                </c:pt>
                <c:pt idx="8">
                  <c:v>03.06.01 ТТТ (2 ч.)</c:v>
                </c:pt>
                <c:pt idx="9">
                  <c:v>21.05.05 ФП (96 ч.)</c:v>
                </c:pt>
                <c:pt idx="10">
                  <c:v>44.06.01 ТИМОВ (1 ч.)</c:v>
                </c:pt>
                <c:pt idx="11">
                  <c:v>18.03.01 ZХТ (179 ч.)</c:v>
                </c:pt>
              </c:strCache>
            </c:strRef>
          </c:cat>
          <c:val>
            <c:numRef>
              <c:f>Лист1!$E$2:$E$13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1.2500000000000001E-2</c:v>
                </c:pt>
                <c:pt idx="3">
                  <c:v>3.7600000000000001E-2</c:v>
                </c:pt>
                <c:pt idx="4">
                  <c:v>1.67E-2</c:v>
                </c:pt>
                <c:pt idx="5">
                  <c:v>7.8899999999999998E-2</c:v>
                </c:pt>
                <c:pt idx="6">
                  <c:v>0.14929999999999999</c:v>
                </c:pt>
                <c:pt idx="7">
                  <c:v>0.17649999999999999</c:v>
                </c:pt>
                <c:pt idx="8">
                  <c:v>0</c:v>
                </c:pt>
                <c:pt idx="9">
                  <c:v>3.1199999999999999E-2</c:v>
                </c:pt>
                <c:pt idx="10">
                  <c:v>0</c:v>
                </c:pt>
                <c:pt idx="11">
                  <c:v>8.3799999999999999E-2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02112"/>
        <c:axId val="151240064"/>
      </c:barChart>
      <c:catAx>
        <c:axId val="11780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1" b="1">
                <a:solidFill>
                  <a:srgbClr val="1F0F4E"/>
                </a:solidFill>
              </a:defRPr>
            </a:pPr>
            <a:endParaRPr lang="ru-RU"/>
          </a:p>
        </c:txPr>
        <c:crossAx val="151240064"/>
        <c:crosses val="autoZero"/>
        <c:auto val="1"/>
        <c:lblAlgn val="ctr"/>
        <c:lblOffset val="100"/>
        <c:noMultiLvlLbl val="0"/>
      </c:catAx>
      <c:valAx>
        <c:axId val="1512400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802112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3.8079232283464569E-2"/>
          <c:y val="0"/>
          <c:w val="0.9122417979002625"/>
          <c:h val="7.7775244781258801E-2"/>
        </c:manualLayout>
      </c:layout>
      <c:overlay val="0"/>
      <c:txPr>
        <a:bodyPr/>
        <a:lstStyle/>
        <a:p>
          <a:pPr>
            <a:defRPr sz="1607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118593905195123"/>
          <c:w val="0.92094828424224762"/>
          <c:h val="0.81804315594005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 (53 ч.)</c:v>
                </c:pt>
                <c:pt idx="1">
                  <c:v>44.03.05 БИН (74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0.8679</c:v>
                </c:pt>
                <c:pt idx="1">
                  <c:v>0.85140000000000005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 (53 ч.)</c:v>
                </c:pt>
                <c:pt idx="1">
                  <c:v>44.03.05 БИН (74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0.71699999999999997</c:v>
                </c:pt>
                <c:pt idx="1">
                  <c:v>0.83779999999999999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 (53 ч.)</c:v>
                </c:pt>
                <c:pt idx="1">
                  <c:v>44.03.05 БИН (74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0.26419999999999999</c:v>
                </c:pt>
                <c:pt idx="1">
                  <c:v>0.41889999999999999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 (53 ч.)</c:v>
                </c:pt>
                <c:pt idx="1">
                  <c:v>44.03.05 БИН (74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0.15090000000000001</c:v>
                </c:pt>
                <c:pt idx="1">
                  <c:v>1.35E-2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94240"/>
        <c:axId val="59595776"/>
      </c:barChart>
      <c:catAx>
        <c:axId val="5959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>
                <a:solidFill>
                  <a:srgbClr val="1F0F4E"/>
                </a:solidFill>
              </a:defRPr>
            </a:pPr>
            <a:endParaRPr lang="ru-RU"/>
          </a:p>
        </c:txPr>
        <c:crossAx val="59595776"/>
        <c:crosses val="autoZero"/>
        <c:auto val="1"/>
        <c:lblAlgn val="ctr"/>
        <c:lblOffset val="100"/>
        <c:noMultiLvlLbl val="0"/>
      </c:catAx>
      <c:valAx>
        <c:axId val="5959577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959424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6.4014761483832054E-4"/>
          <c:y val="1.9500304692260818E-2"/>
          <c:w val="0.99819216719868165"/>
          <c:h val="5.595419505516825E-2"/>
        </c:manualLayout>
      </c:layout>
      <c:overlay val="0"/>
      <c:txPr>
        <a:bodyPr/>
        <a:lstStyle/>
        <a:p>
          <a:pPr>
            <a:defRPr sz="159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2160954286564271"/>
          <c:w val="0.94739623817672891"/>
          <c:h val="0.80829300359392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БРЯ (89 ч.)</c:v>
                </c:pt>
                <c:pt idx="1">
                  <c:v>44.03.05 ТЧНО (9 ч.)</c:v>
                </c:pt>
                <c:pt idx="2">
                  <c:v>44.04.01 ИОТФ (30 ч.)</c:v>
                </c:pt>
                <c:pt idx="3">
                  <c:v>45.06.01 ЯНРФ (2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0.6966</c:v>
                </c:pt>
                <c:pt idx="1">
                  <c:v>0.88890000000000002</c:v>
                </c:pt>
                <c:pt idx="2">
                  <c:v>0.63329999999999997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БРЯ (89 ч.)</c:v>
                </c:pt>
                <c:pt idx="1">
                  <c:v>44.03.05 ТЧНО (9 ч.)</c:v>
                </c:pt>
                <c:pt idx="2">
                  <c:v>44.04.01 ИОТФ (30 ч.)</c:v>
                </c:pt>
                <c:pt idx="3">
                  <c:v>45.06.01 ЯНРФ (2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0.61799999999999999</c:v>
                </c:pt>
                <c:pt idx="1">
                  <c:v>0.88890000000000002</c:v>
                </c:pt>
                <c:pt idx="2">
                  <c:v>0.63329999999999997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БРЯ (89 ч.)</c:v>
                </c:pt>
                <c:pt idx="1">
                  <c:v>44.03.05 ТЧНО (9 ч.)</c:v>
                </c:pt>
                <c:pt idx="2">
                  <c:v>44.04.01 ИОТФ (30 ч.)</c:v>
                </c:pt>
                <c:pt idx="3">
                  <c:v>45.06.01 ЯНРФ (2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0.29210000000000003</c:v>
                </c:pt>
                <c:pt idx="1">
                  <c:v>0.22220000000000001</c:v>
                </c:pt>
                <c:pt idx="2">
                  <c:v>0.43330000000000002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БРЯ (89 ч.)</c:v>
                </c:pt>
                <c:pt idx="1">
                  <c:v>44.03.05 ТЧНО (9 ч.)</c:v>
                </c:pt>
                <c:pt idx="2">
                  <c:v>44.04.01 ИОТФ (30 ч.)</c:v>
                </c:pt>
                <c:pt idx="3">
                  <c:v>45.06.01 ЯНРФ (2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0.1236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87680"/>
        <c:axId val="117789824"/>
      </c:barChart>
      <c:catAx>
        <c:axId val="6008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>
                <a:solidFill>
                  <a:srgbClr val="1F0F4E"/>
                </a:solidFill>
              </a:defRPr>
            </a:pPr>
            <a:endParaRPr lang="ru-RU"/>
          </a:p>
        </c:txPr>
        <c:crossAx val="117789824"/>
        <c:crosses val="autoZero"/>
        <c:auto val="1"/>
        <c:lblAlgn val="ctr"/>
        <c:lblOffset val="100"/>
        <c:noMultiLvlLbl val="0"/>
      </c:catAx>
      <c:valAx>
        <c:axId val="1177898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008768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2.6837564920285609E-2"/>
          <c:y val="1.9500304692260818E-2"/>
          <c:w val="0.95138581934619737"/>
          <c:h val="5.595419505516825E-2"/>
        </c:manualLayout>
      </c:layout>
      <c:overlay val="0"/>
      <c:txPr>
        <a:bodyPr/>
        <a:lstStyle/>
        <a:p>
          <a:pPr>
            <a:defRPr sz="159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9280068212888996"/>
          <c:w val="0.96604938271604934"/>
          <c:h val="0.71130095126493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 (165 ч.)</c:v>
                </c:pt>
                <c:pt idx="1">
                  <c:v>44.04.01 МНО (14 ч.)</c:v>
                </c:pt>
                <c:pt idx="2">
                  <c:v>44.03.02 ППО (170 ч.)</c:v>
                </c:pt>
                <c:pt idx="3">
                  <c:v>44.04.02 МППО (14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0.83640000000000003</c:v>
                </c:pt>
                <c:pt idx="1">
                  <c:v>1</c:v>
                </c:pt>
                <c:pt idx="2">
                  <c:v>0.86470000000000002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 (165 ч.)</c:v>
                </c:pt>
                <c:pt idx="1">
                  <c:v>44.04.01 МНО (14 ч.)</c:v>
                </c:pt>
                <c:pt idx="2">
                  <c:v>44.03.02 ППО (170 ч.)</c:v>
                </c:pt>
                <c:pt idx="3">
                  <c:v>44.04.02 МППО (14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0.58789999999999998</c:v>
                </c:pt>
                <c:pt idx="1">
                  <c:v>0.85709999999999997</c:v>
                </c:pt>
                <c:pt idx="2">
                  <c:v>0.75880000000000003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 (165 ч.)</c:v>
                </c:pt>
                <c:pt idx="1">
                  <c:v>44.04.01 МНО (14 ч.)</c:v>
                </c:pt>
                <c:pt idx="2">
                  <c:v>44.03.02 ППО (170 ч.)</c:v>
                </c:pt>
                <c:pt idx="3">
                  <c:v>44.04.02 МППО (14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0.34549999999999997</c:v>
                </c:pt>
                <c:pt idx="1">
                  <c:v>0.57140000000000002</c:v>
                </c:pt>
                <c:pt idx="2">
                  <c:v>0.32940000000000003</c:v>
                </c:pt>
                <c:pt idx="3">
                  <c:v>0.57140000000000002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 (165 ч.)</c:v>
                </c:pt>
                <c:pt idx="1">
                  <c:v>44.04.01 МНО (14 ч.)</c:v>
                </c:pt>
                <c:pt idx="2">
                  <c:v>44.03.02 ППО (170 ч.)</c:v>
                </c:pt>
                <c:pt idx="3">
                  <c:v>44.04.02 МППО (14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0.10299999999999999</c:v>
                </c:pt>
                <c:pt idx="1">
                  <c:v>0</c:v>
                </c:pt>
                <c:pt idx="2">
                  <c:v>8.8200000000000001E-2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12160"/>
        <c:axId val="61213696"/>
      </c:barChart>
      <c:catAx>
        <c:axId val="6121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</a:defRPr>
            </a:pPr>
            <a:endParaRPr lang="ru-RU"/>
          </a:p>
        </c:txPr>
        <c:crossAx val="61213696"/>
        <c:crosses val="autoZero"/>
        <c:auto val="1"/>
        <c:lblAlgn val="ctr"/>
        <c:lblOffset val="100"/>
        <c:noMultiLvlLbl val="0"/>
      </c:catAx>
      <c:valAx>
        <c:axId val="612136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121216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1.4557385885388945E-2"/>
          <c:y val="2.8351029624019322E-2"/>
          <c:w val="0.98141135160853132"/>
          <c:h val="7.0180773682781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393919414243E-2"/>
          <c:y val="0.19702912773362621"/>
          <c:w val="0.84673013152077325"/>
          <c:h val="0.71520176543983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 </c:v>
                </c:pt>
              </c:strCache>
            </c:strRef>
          </c:tx>
          <c:spPr>
            <a:solidFill>
              <a:srgbClr val="8722F6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01.04.02 МПМИ (29 ч.)</c:v>
                </c:pt>
                <c:pt idx="1">
                  <c:v>10.03.01 ИБ (91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0.6552</c:v>
                </c:pt>
                <c:pt idx="1">
                  <c:v>0.62639999999999996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  <a:ln w="19050"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01.04.02 МПМИ (29 ч.)</c:v>
                </c:pt>
                <c:pt idx="1">
                  <c:v>10.03.01 ИБ (91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0.62070000000000003</c:v>
                </c:pt>
                <c:pt idx="1">
                  <c:v>0.4506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01.04.02 МПМИ (29 ч.)</c:v>
                </c:pt>
                <c:pt idx="1">
                  <c:v>10.03.01 ИБ (91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0.2069</c:v>
                </c:pt>
                <c:pt idx="1">
                  <c:v>2.1999999999999999E-2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73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01.04.02 МПМИ (29 ч.)</c:v>
                </c:pt>
                <c:pt idx="1">
                  <c:v>10.03.01 ИБ (91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0.13789999999999999</c:v>
                </c:pt>
                <c:pt idx="1">
                  <c:v>0.1099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48032"/>
        <c:axId val="88749568"/>
      </c:barChart>
      <c:catAx>
        <c:axId val="887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/>
        </c:spPr>
        <c:txPr>
          <a:bodyPr rot="0" vert="horz" anchor="ctr" anchorCtr="1"/>
          <a:lstStyle/>
          <a:p>
            <a:pPr algn="ctr">
              <a:defRPr lang="ru-RU" sz="749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749568"/>
        <c:crosses val="autoZero"/>
        <c:auto val="1"/>
        <c:lblAlgn val="ctr"/>
        <c:lblOffset val="100"/>
        <c:tickMarkSkip val="1"/>
        <c:noMultiLvlLbl val="0"/>
      </c:catAx>
      <c:valAx>
        <c:axId val="887495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8748032"/>
        <c:crosses val="autoZero"/>
        <c:crossBetween val="between"/>
      </c:valAx>
      <c:spPr>
        <a:noFill/>
        <a:ln w="27161">
          <a:noFill/>
        </a:ln>
      </c:spPr>
    </c:plotArea>
    <c:legend>
      <c:legendPos val="r"/>
      <c:layout>
        <c:manualLayout>
          <c:xMode val="edge"/>
          <c:yMode val="edge"/>
          <c:x val="3.160477332216906E-3"/>
          <c:y val="3.3661684740401918E-2"/>
          <c:w val="0.99683952266778308"/>
          <c:h val="5.7142857142857141E-2"/>
        </c:manualLayout>
      </c:layout>
      <c:overlay val="0"/>
      <c:txPr>
        <a:bodyPr/>
        <a:lstStyle/>
        <a:p>
          <a:pPr>
            <a:defRPr sz="1705" b="1">
              <a:solidFill>
                <a:srgbClr val="333399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3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18651467986377"/>
          <c:y val="0.27023564885605272"/>
          <c:w val="0.67110462879924337"/>
          <c:h val="0.63386598453777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37.04.01 ОZМКП (72 ч.)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0.94440000000000002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37.04.01 ОZМКП (72 ч.)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0.94440000000000002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37.04.01 ОZМКП (72 ч.)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37.04.01 ОZМКП (72 ч.)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5.5599999999999997E-2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80256"/>
        <c:axId val="61281792"/>
      </c:barChart>
      <c:catAx>
        <c:axId val="6128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</a:defRPr>
            </a:pPr>
            <a:endParaRPr lang="ru-RU"/>
          </a:p>
        </c:txPr>
        <c:crossAx val="61281792"/>
        <c:crosses val="autoZero"/>
        <c:auto val="1"/>
        <c:lblAlgn val="ctr"/>
        <c:lblOffset val="100"/>
        <c:noMultiLvlLbl val="0"/>
      </c:catAx>
      <c:valAx>
        <c:axId val="612817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128025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"/>
          <c:y val="2.8351029624019322E-2"/>
          <c:w val="0.99935476134382006"/>
          <c:h val="7.0180773682781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5974563070723238"/>
          <c:w val="0.98083472769028868"/>
          <c:h val="0.73791922107740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44.03.01 ДО (123 ч.)</c:v>
                </c:pt>
                <c:pt idx="1">
                  <c:v>44.04.01 ZМДО (19 ч.)</c:v>
                </c:pt>
                <c:pt idx="2">
                  <c:v>44.04.01 МНО (33 ч.)</c:v>
                </c:pt>
                <c:pt idx="3">
                  <c:v>44.03.01 НО (250 ч.)</c:v>
                </c:pt>
                <c:pt idx="4">
                  <c:v>44.04.01 ZМРОО (48 ч.)</c:v>
                </c:pt>
                <c:pt idx="5">
                  <c:v>44.03.02 ППО (422 ч.)</c:v>
                </c:pt>
                <c:pt idx="6">
                  <c:v>44.04.02 МППО (80 ч.)</c:v>
                </c:pt>
                <c:pt idx="7">
                  <c:v>44.06.01 ТИМПО (1 ч.)</c:v>
                </c:pt>
                <c:pt idx="8">
                  <c:v>37.06.01 ПН (2 ч.)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0.80489999999999995</c:v>
                </c:pt>
                <c:pt idx="1">
                  <c:v>0.73680000000000001</c:v>
                </c:pt>
                <c:pt idx="2">
                  <c:v>0.48480000000000001</c:v>
                </c:pt>
                <c:pt idx="3">
                  <c:v>0.75</c:v>
                </c:pt>
                <c:pt idx="4">
                  <c:v>0.95830000000000004</c:v>
                </c:pt>
                <c:pt idx="5">
                  <c:v>0.77959999999999996</c:v>
                </c:pt>
                <c:pt idx="6">
                  <c:v>0.9375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44.03.01 ДО (123 ч.)</c:v>
                </c:pt>
                <c:pt idx="1">
                  <c:v>44.04.01 ZМДО (19 ч.)</c:v>
                </c:pt>
                <c:pt idx="2">
                  <c:v>44.04.01 МНО (33 ч.)</c:v>
                </c:pt>
                <c:pt idx="3">
                  <c:v>44.03.01 НО (250 ч.)</c:v>
                </c:pt>
                <c:pt idx="4">
                  <c:v>44.04.01 ZМРОО (48 ч.)</c:v>
                </c:pt>
                <c:pt idx="5">
                  <c:v>44.03.02 ППО (422 ч.)</c:v>
                </c:pt>
                <c:pt idx="6">
                  <c:v>44.04.02 МППО (80 ч.)</c:v>
                </c:pt>
                <c:pt idx="7">
                  <c:v>44.06.01 ТИМПО (1 ч.)</c:v>
                </c:pt>
                <c:pt idx="8">
                  <c:v>37.06.01 ПН (2 ч.)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0.69110000000000005</c:v>
                </c:pt>
                <c:pt idx="1">
                  <c:v>0.73680000000000001</c:v>
                </c:pt>
                <c:pt idx="2">
                  <c:v>0.48480000000000001</c:v>
                </c:pt>
                <c:pt idx="3">
                  <c:v>0.65080000000000005</c:v>
                </c:pt>
                <c:pt idx="4">
                  <c:v>0.95830000000000004</c:v>
                </c:pt>
                <c:pt idx="5">
                  <c:v>0.68010000000000004</c:v>
                </c:pt>
                <c:pt idx="6">
                  <c:v>0.9375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44.03.01 ДО (123 ч.)</c:v>
                </c:pt>
                <c:pt idx="1">
                  <c:v>44.04.01 ZМДО (19 ч.)</c:v>
                </c:pt>
                <c:pt idx="2">
                  <c:v>44.04.01 МНО (33 ч.)</c:v>
                </c:pt>
                <c:pt idx="3">
                  <c:v>44.03.01 НО (250 ч.)</c:v>
                </c:pt>
                <c:pt idx="4">
                  <c:v>44.04.01 ZМРОО (48 ч.)</c:v>
                </c:pt>
                <c:pt idx="5">
                  <c:v>44.03.02 ППО (422 ч.)</c:v>
                </c:pt>
                <c:pt idx="6">
                  <c:v>44.04.02 МППО (80 ч.)</c:v>
                </c:pt>
                <c:pt idx="7">
                  <c:v>44.06.01 ТИМПО (1 ч.)</c:v>
                </c:pt>
                <c:pt idx="8">
                  <c:v>37.06.01 ПН (2 ч.)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0.30080000000000001</c:v>
                </c:pt>
                <c:pt idx="1">
                  <c:v>0.57889999999999997</c:v>
                </c:pt>
                <c:pt idx="2">
                  <c:v>0.45450000000000002</c:v>
                </c:pt>
                <c:pt idx="3">
                  <c:v>0.18529999999999999</c:v>
                </c:pt>
                <c:pt idx="4">
                  <c:v>0.4375</c:v>
                </c:pt>
                <c:pt idx="5">
                  <c:v>0.23930000000000001</c:v>
                </c:pt>
                <c:pt idx="6">
                  <c:v>0.5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44.03.01 ДО (123 ч.)</c:v>
                </c:pt>
                <c:pt idx="1">
                  <c:v>44.04.01 ZМДО (19 ч.)</c:v>
                </c:pt>
                <c:pt idx="2">
                  <c:v>44.04.01 МНО (33 ч.)</c:v>
                </c:pt>
                <c:pt idx="3">
                  <c:v>44.03.01 НО (250 ч.)</c:v>
                </c:pt>
                <c:pt idx="4">
                  <c:v>44.04.01 ZМРОО (48 ч.)</c:v>
                </c:pt>
                <c:pt idx="5">
                  <c:v>44.03.02 ППО (422 ч.)</c:v>
                </c:pt>
                <c:pt idx="6">
                  <c:v>44.04.02 МППО (80 ч.)</c:v>
                </c:pt>
                <c:pt idx="7">
                  <c:v>44.06.01 ТИМПО (1 ч.)</c:v>
                </c:pt>
                <c:pt idx="8">
                  <c:v>37.06.01 ПН (2 ч.)</c:v>
                </c:pt>
              </c:strCache>
            </c:strRef>
          </c:cat>
          <c:val>
            <c:numRef>
              <c:f>Лист1!$E$2:$E$10</c:f>
              <c:numCache>
                <c:formatCode>0.00%</c:formatCode>
                <c:ptCount val="9"/>
                <c:pt idx="0">
                  <c:v>8.1299999999999997E-2</c:v>
                </c:pt>
                <c:pt idx="1">
                  <c:v>0</c:v>
                </c:pt>
                <c:pt idx="2">
                  <c:v>3.0300000000000001E-2</c:v>
                </c:pt>
                <c:pt idx="3">
                  <c:v>0.10340000000000001</c:v>
                </c:pt>
                <c:pt idx="4">
                  <c:v>2.0799999999999999E-2</c:v>
                </c:pt>
                <c:pt idx="5">
                  <c:v>6.6400000000000001E-2</c:v>
                </c:pt>
                <c:pt idx="6">
                  <c:v>1.2500000000000001E-2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39904"/>
        <c:axId val="83968000"/>
      </c:barChart>
      <c:catAx>
        <c:axId val="6133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</a:defRPr>
            </a:pPr>
            <a:endParaRPr lang="ru-RU"/>
          </a:p>
        </c:txPr>
        <c:crossAx val="83968000"/>
        <c:crosses val="autoZero"/>
        <c:auto val="1"/>
        <c:lblAlgn val="ctr"/>
        <c:lblOffset val="100"/>
        <c:noMultiLvlLbl val="0"/>
      </c:catAx>
      <c:valAx>
        <c:axId val="839680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133990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1.1570374015748031E-2"/>
          <c:y val="1.3831973362676308E-2"/>
          <c:w val="0.96920250984251965"/>
          <c:h val="7.0180773682781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6376251642415923"/>
          <c:w val="0.9943725172775737"/>
          <c:h val="0.7403390689657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38.02.07 БД (17 ч.)</c:v>
                </c:pt>
                <c:pt idx="1">
                  <c:v>40.02.01 ПиОСО (369 ч.)</c:v>
                </c:pt>
                <c:pt idx="2">
                  <c:v>40.02.03 СА (145 ч.)</c:v>
                </c:pt>
                <c:pt idx="3">
                  <c:v>44.02.02 ПНК (109 ч.)</c:v>
                </c:pt>
                <c:pt idx="4">
                  <c:v>38.02.06 ФИН (139 ч.)</c:v>
                </c:pt>
                <c:pt idx="5">
                  <c:v>38.02.01 ЭиБУ (23 ч.)</c:v>
                </c:pt>
                <c:pt idx="6">
                  <c:v>25.02.08 Экспл (79 ч.)</c:v>
                </c:pt>
                <c:pt idx="7">
                  <c:v>15.02.10 Мехатроника (25 ч.)</c:v>
                </c:pt>
                <c:pt idx="8">
                  <c:v>09.02.07 ИСиП (176 ч.)</c:v>
                </c:pt>
                <c:pt idx="9">
                  <c:v>44.02.01 ДО (50 ч.)</c:v>
                </c:pt>
                <c:pt idx="10">
                  <c:v>15.02.10 Мехатроника 23-9 (36 ч.)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0.76470000000000005</c:v>
                </c:pt>
                <c:pt idx="1">
                  <c:v>0.81840000000000002</c:v>
                </c:pt>
                <c:pt idx="2">
                  <c:v>0.93789999999999996</c:v>
                </c:pt>
                <c:pt idx="3">
                  <c:v>0.95409999999999995</c:v>
                </c:pt>
                <c:pt idx="4">
                  <c:v>0.87050000000000005</c:v>
                </c:pt>
                <c:pt idx="5">
                  <c:v>0.95650000000000002</c:v>
                </c:pt>
                <c:pt idx="6">
                  <c:v>0.81010000000000004</c:v>
                </c:pt>
                <c:pt idx="7">
                  <c:v>0.92</c:v>
                </c:pt>
                <c:pt idx="8">
                  <c:v>0.78410000000000002</c:v>
                </c:pt>
                <c:pt idx="9">
                  <c:v>0.9</c:v>
                </c:pt>
                <c:pt idx="10">
                  <c:v>0.94440000000000002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38.02.07 БД (17 ч.)</c:v>
                </c:pt>
                <c:pt idx="1">
                  <c:v>40.02.01 ПиОСО (369 ч.)</c:v>
                </c:pt>
                <c:pt idx="2">
                  <c:v>40.02.03 СА (145 ч.)</c:v>
                </c:pt>
                <c:pt idx="3">
                  <c:v>44.02.02 ПНК (109 ч.)</c:v>
                </c:pt>
                <c:pt idx="4">
                  <c:v>38.02.06 ФИН (139 ч.)</c:v>
                </c:pt>
                <c:pt idx="5">
                  <c:v>38.02.01 ЭиБУ (23 ч.)</c:v>
                </c:pt>
                <c:pt idx="6">
                  <c:v>25.02.08 Экспл (79 ч.)</c:v>
                </c:pt>
                <c:pt idx="7">
                  <c:v>15.02.10 Мехатроника (25 ч.)</c:v>
                </c:pt>
                <c:pt idx="8">
                  <c:v>09.02.07 ИСиП (176 ч.)</c:v>
                </c:pt>
                <c:pt idx="9">
                  <c:v>44.02.01 ДО (50 ч.)</c:v>
                </c:pt>
                <c:pt idx="10">
                  <c:v>15.02.10 Мехатроника 23-9 (36 ч.)</c:v>
                </c:pt>
              </c:strCache>
            </c:strRef>
          </c:cat>
          <c:val>
            <c:numRef>
              <c:f>Лист1!$C$2:$C$12</c:f>
              <c:numCache>
                <c:formatCode>0.00%</c:formatCode>
                <c:ptCount val="11"/>
                <c:pt idx="0">
                  <c:v>0.47060000000000002</c:v>
                </c:pt>
                <c:pt idx="1">
                  <c:v>0.45</c:v>
                </c:pt>
                <c:pt idx="2">
                  <c:v>0.6966</c:v>
                </c:pt>
                <c:pt idx="3">
                  <c:v>0.87150000000000005</c:v>
                </c:pt>
                <c:pt idx="4">
                  <c:v>0.64029999999999998</c:v>
                </c:pt>
                <c:pt idx="5">
                  <c:v>0.86950000000000005</c:v>
                </c:pt>
                <c:pt idx="6">
                  <c:v>0.62019999999999997</c:v>
                </c:pt>
                <c:pt idx="7">
                  <c:v>0.8</c:v>
                </c:pt>
                <c:pt idx="8">
                  <c:v>0.39779999999999999</c:v>
                </c:pt>
                <c:pt idx="9">
                  <c:v>0.82</c:v>
                </c:pt>
                <c:pt idx="10">
                  <c:v>0.69450000000000001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38.02.07 БД (17 ч.)</c:v>
                </c:pt>
                <c:pt idx="1">
                  <c:v>40.02.01 ПиОСО (369 ч.)</c:v>
                </c:pt>
                <c:pt idx="2">
                  <c:v>40.02.03 СА (145 ч.)</c:v>
                </c:pt>
                <c:pt idx="3">
                  <c:v>44.02.02 ПНК (109 ч.)</c:v>
                </c:pt>
                <c:pt idx="4">
                  <c:v>38.02.06 ФИН (139 ч.)</c:v>
                </c:pt>
                <c:pt idx="5">
                  <c:v>38.02.01 ЭиБУ (23 ч.)</c:v>
                </c:pt>
                <c:pt idx="6">
                  <c:v>25.02.08 Экспл (79 ч.)</c:v>
                </c:pt>
                <c:pt idx="7">
                  <c:v>15.02.10 Мехатроника (25 ч.)</c:v>
                </c:pt>
                <c:pt idx="8">
                  <c:v>09.02.07 ИСиП (176 ч.)</c:v>
                </c:pt>
                <c:pt idx="9">
                  <c:v>44.02.01 ДО (50 ч.)</c:v>
                </c:pt>
                <c:pt idx="10">
                  <c:v>15.02.10 Мехатроника 23-9 (36 ч.)</c:v>
                </c:pt>
              </c:strCache>
            </c:strRef>
          </c:cat>
          <c:val>
            <c:numRef>
              <c:f>Лист1!$D$2:$D$12</c:f>
              <c:numCache>
                <c:formatCode>0.00%</c:formatCode>
                <c:ptCount val="11"/>
                <c:pt idx="0">
                  <c:v>5.8799999999999998E-2</c:v>
                </c:pt>
                <c:pt idx="1">
                  <c:v>9.7600000000000006E-2</c:v>
                </c:pt>
                <c:pt idx="2">
                  <c:v>0.24829999999999999</c:v>
                </c:pt>
                <c:pt idx="3">
                  <c:v>0.3211</c:v>
                </c:pt>
                <c:pt idx="4">
                  <c:v>0.12230000000000001</c:v>
                </c:pt>
                <c:pt idx="5">
                  <c:v>0.3478</c:v>
                </c:pt>
                <c:pt idx="6">
                  <c:v>0.13919999999999999</c:v>
                </c:pt>
                <c:pt idx="7">
                  <c:v>0.2</c:v>
                </c:pt>
                <c:pt idx="8">
                  <c:v>7.3899999999999993E-2</c:v>
                </c:pt>
                <c:pt idx="9">
                  <c:v>0.16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38.02.07 БД (17 ч.)</c:v>
                </c:pt>
                <c:pt idx="1">
                  <c:v>40.02.01 ПиОСО (369 ч.)</c:v>
                </c:pt>
                <c:pt idx="2">
                  <c:v>40.02.03 СА (145 ч.)</c:v>
                </c:pt>
                <c:pt idx="3">
                  <c:v>44.02.02 ПНК (109 ч.)</c:v>
                </c:pt>
                <c:pt idx="4">
                  <c:v>38.02.06 ФИН (139 ч.)</c:v>
                </c:pt>
                <c:pt idx="5">
                  <c:v>38.02.01 ЭиБУ (23 ч.)</c:v>
                </c:pt>
                <c:pt idx="6">
                  <c:v>25.02.08 Экспл (79 ч.)</c:v>
                </c:pt>
                <c:pt idx="7">
                  <c:v>15.02.10 Мехатроника (25 ч.)</c:v>
                </c:pt>
                <c:pt idx="8">
                  <c:v>09.02.07 ИСиП (176 ч.)</c:v>
                </c:pt>
                <c:pt idx="9">
                  <c:v>44.02.01 ДО (50 ч.)</c:v>
                </c:pt>
                <c:pt idx="10">
                  <c:v>15.02.10 Мехатроника 23-9 (36 ч.)</c:v>
                </c:pt>
              </c:strCache>
            </c:strRef>
          </c:cat>
          <c:val>
            <c:numRef>
              <c:f>Лист1!$E$2:$E$12</c:f>
              <c:numCache>
                <c:formatCode>0.00%</c:formatCode>
                <c:ptCount val="11"/>
                <c:pt idx="0">
                  <c:v>0</c:v>
                </c:pt>
                <c:pt idx="1">
                  <c:v>1.0800000000000001E-2</c:v>
                </c:pt>
                <c:pt idx="2">
                  <c:v>0</c:v>
                </c:pt>
                <c:pt idx="3">
                  <c:v>1.83E-2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0.04</c:v>
                </c:pt>
                <c:pt idx="8">
                  <c:v>5.7000000000000002E-3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96288"/>
        <c:axId val="85997824"/>
      </c:barChart>
      <c:catAx>
        <c:axId val="8599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85997824"/>
        <c:crosses val="autoZero"/>
        <c:auto val="1"/>
        <c:lblAlgn val="ctr"/>
        <c:lblOffset val="100"/>
        <c:noMultiLvlLbl val="0"/>
      </c:catAx>
      <c:valAx>
        <c:axId val="859978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5996288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2.8336841986080119E-3"/>
          <c:y val="4.5283018867924525E-2"/>
          <c:w val="0.9539520313431068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86506054609434E-3"/>
          <c:y val="0.17839543085738252"/>
          <c:w val="0.98994522769663473"/>
          <c:h val="0.58868712865387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40.02.01 ПиОСО (75 ч.)</c:v>
                </c:pt>
                <c:pt idx="1">
                  <c:v>38.02.07 БД (5 ч.)</c:v>
                </c:pt>
                <c:pt idx="2">
                  <c:v>40.02.03 СА (4 ч.)</c:v>
                </c:pt>
                <c:pt idx="3">
                  <c:v>44.02.02 ПНК (19 ч.)</c:v>
                </c:pt>
                <c:pt idx="4">
                  <c:v>38.02.06 ФИН (36 ч.)</c:v>
                </c:pt>
                <c:pt idx="5">
                  <c:v>15.02.10 Мехатроника (5 ч.)</c:v>
                </c:pt>
                <c:pt idx="6">
                  <c:v>09.02.07 ИСиП (43 ч.)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0.89329999999999998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0.75</c:v>
                </c:pt>
                <c:pt idx="5">
                  <c:v>0.8</c:v>
                </c:pt>
                <c:pt idx="6">
                  <c:v>0.86050000000000004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40.02.01 ПиОСО (75 ч.)</c:v>
                </c:pt>
                <c:pt idx="1">
                  <c:v>38.02.07 БД (5 ч.)</c:v>
                </c:pt>
                <c:pt idx="2">
                  <c:v>40.02.03 СА (4 ч.)</c:v>
                </c:pt>
                <c:pt idx="3">
                  <c:v>44.02.02 ПНК (19 ч.)</c:v>
                </c:pt>
                <c:pt idx="4">
                  <c:v>38.02.06 ФИН (36 ч.)</c:v>
                </c:pt>
                <c:pt idx="5">
                  <c:v>15.02.10 Мехатроника (5 ч.)</c:v>
                </c:pt>
                <c:pt idx="6">
                  <c:v>09.02.07 ИСиП (43 ч.)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0.57330000000000003</c:v>
                </c:pt>
                <c:pt idx="1">
                  <c:v>1</c:v>
                </c:pt>
                <c:pt idx="2">
                  <c:v>1</c:v>
                </c:pt>
                <c:pt idx="3">
                  <c:v>0.73680000000000001</c:v>
                </c:pt>
                <c:pt idx="4">
                  <c:v>0.63890000000000002</c:v>
                </c:pt>
                <c:pt idx="5">
                  <c:v>0.8</c:v>
                </c:pt>
                <c:pt idx="6">
                  <c:v>0.4652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40.02.01 ПиОСО (75 ч.)</c:v>
                </c:pt>
                <c:pt idx="1">
                  <c:v>38.02.07 БД (5 ч.)</c:v>
                </c:pt>
                <c:pt idx="2">
                  <c:v>40.02.03 СА (4 ч.)</c:v>
                </c:pt>
                <c:pt idx="3">
                  <c:v>44.02.02 ПНК (19 ч.)</c:v>
                </c:pt>
                <c:pt idx="4">
                  <c:v>38.02.06 ФИН (36 ч.)</c:v>
                </c:pt>
                <c:pt idx="5">
                  <c:v>15.02.10 Мехатроника (5 ч.)</c:v>
                </c:pt>
                <c:pt idx="6">
                  <c:v>09.02.07 ИСиП (43 ч.)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5.33E-2</c:v>
                </c:pt>
                <c:pt idx="1">
                  <c:v>0.6</c:v>
                </c:pt>
                <c:pt idx="2">
                  <c:v>0.75</c:v>
                </c:pt>
                <c:pt idx="3">
                  <c:v>0.21049999999999999</c:v>
                </c:pt>
                <c:pt idx="4">
                  <c:v>0</c:v>
                </c:pt>
                <c:pt idx="5">
                  <c:v>0</c:v>
                </c:pt>
                <c:pt idx="6">
                  <c:v>0.1163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8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40.02.01 ПиОСО (75 ч.)</c:v>
                </c:pt>
                <c:pt idx="1">
                  <c:v>38.02.07 БД (5 ч.)</c:v>
                </c:pt>
                <c:pt idx="2">
                  <c:v>40.02.03 СА (4 ч.)</c:v>
                </c:pt>
                <c:pt idx="3">
                  <c:v>44.02.02 ПНК (19 ч.)</c:v>
                </c:pt>
                <c:pt idx="4">
                  <c:v>38.02.06 ФИН (36 ч.)</c:v>
                </c:pt>
                <c:pt idx="5">
                  <c:v>15.02.10 Мехатроника (5 ч.)</c:v>
                </c:pt>
                <c:pt idx="6">
                  <c:v>09.02.07 ИСиП (43 ч.)</c:v>
                </c:pt>
              </c:strCache>
            </c:strRef>
          </c:cat>
          <c:val>
            <c:numRef>
              <c:f>Лист1!$E$2:$E$8</c:f>
              <c:numCache>
                <c:formatCode>0.00%</c:formatCode>
                <c:ptCount val="7"/>
                <c:pt idx="0">
                  <c:v>1.3299999999999999E-2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2.7799999999999998E-2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76128"/>
        <c:axId val="60982016"/>
      </c:barChart>
      <c:catAx>
        <c:axId val="6097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66" b="1">
                <a:solidFill>
                  <a:srgbClr val="1F0F4E"/>
                </a:solidFill>
              </a:defRPr>
            </a:pPr>
            <a:endParaRPr lang="ru-RU"/>
          </a:p>
        </c:txPr>
        <c:crossAx val="60982016"/>
        <c:crosses val="autoZero"/>
        <c:auto val="1"/>
        <c:lblAlgn val="ctr"/>
        <c:lblOffset val="100"/>
        <c:noMultiLvlLbl val="0"/>
      </c:catAx>
      <c:valAx>
        <c:axId val="609820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0976128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2.2176930144244291E-2"/>
          <c:y val="2.6569770398904565E-2"/>
          <c:w val="0.95583608350729754"/>
          <c:h val="6.5159563305106208E-2"/>
        </c:manualLayout>
      </c:layout>
      <c:overlay val="0"/>
      <c:txPr>
        <a:bodyPr/>
        <a:lstStyle/>
        <a:p>
          <a:pPr>
            <a:defRPr sz="1586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2704883282517715"/>
          <c:w val="0.96604938271604934"/>
          <c:h val="0.6770528193660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09.02.07 ИСиП (11 кл. - 6 ч.)</c:v>
                </c:pt>
                <c:pt idx="1">
                  <c:v>09.02.07 ИСиП (9кл. - 1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0.28570000000000001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09.02.07 ИСиП (11 кл. - 6 ч.)</c:v>
                </c:pt>
                <c:pt idx="1">
                  <c:v>09.02.07 ИСиП (9кл. - 1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0.28570000000000001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09.02.07 ИСиП (11 кл. - 6 ч.)</c:v>
                </c:pt>
                <c:pt idx="1">
                  <c:v>09.02.07 ИСиП (9кл. - 1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0.28570000000000001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09.02.07 ИСиП (11 кл. - 6 ч.)</c:v>
                </c:pt>
                <c:pt idx="1">
                  <c:v>09.02.07 ИСиП (9кл. - 1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0.71430000000000005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036416"/>
        <c:axId val="61037952"/>
      </c:barChart>
      <c:catAx>
        <c:axId val="6103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61037952"/>
        <c:crosses val="autoZero"/>
        <c:auto val="1"/>
        <c:lblAlgn val="ctr"/>
        <c:lblOffset val="100"/>
        <c:noMultiLvlLbl val="0"/>
      </c:catAx>
      <c:valAx>
        <c:axId val="610379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1036416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3.9230348864128855E-3"/>
          <c:y val="2.094218059183265E-2"/>
          <c:w val="0.97900709716261891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148783836723554"/>
          <c:w val="0.96604938271604934"/>
          <c:h val="0.68922326851882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40.02.01 ПиОСО (45 ч.)</c:v>
                </c:pt>
                <c:pt idx="1">
                  <c:v>38.02.01 ЭиБУ (5 ч.)</c:v>
                </c:pt>
                <c:pt idx="2">
                  <c:v>15.02.10 Мехатроника (1 ч.)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0.44440000000000002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40.02.01 ПиОСО (45 ч.)</c:v>
                </c:pt>
                <c:pt idx="1">
                  <c:v>38.02.01 ЭиБУ (5 ч.)</c:v>
                </c:pt>
                <c:pt idx="2">
                  <c:v>15.02.10 Мехатроника (1 ч.)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0.33329999999999999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40.02.01 ПиОСО (45 ч.)</c:v>
                </c:pt>
                <c:pt idx="1">
                  <c:v>38.02.01 ЭиБУ (5 ч.)</c:v>
                </c:pt>
                <c:pt idx="2">
                  <c:v>15.02.10 Мехатроника (1 ч.)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8.8900000000000007E-2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40.02.01 ПиОСО (45 ч.)</c:v>
                </c:pt>
                <c:pt idx="1">
                  <c:v>38.02.01 ЭиБУ (5 ч.)</c:v>
                </c:pt>
                <c:pt idx="2">
                  <c:v>15.02.10 Мехатроника (1 ч.)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0.17780000000000001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20896"/>
        <c:axId val="61122432"/>
      </c:barChart>
      <c:catAx>
        <c:axId val="6112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61122432"/>
        <c:crosses val="autoZero"/>
        <c:auto val="1"/>
        <c:lblAlgn val="ctr"/>
        <c:lblOffset val="100"/>
        <c:noMultiLvlLbl val="0"/>
      </c:catAx>
      <c:valAx>
        <c:axId val="611224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1120896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2.8336841986080119E-3"/>
          <c:y val="4.5283018867924525E-2"/>
          <c:w val="0.9539520313431068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0514202435009801"/>
          <c:w val="0.96604938271604934"/>
          <c:h val="0.69895962784108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38.02.01 ЭиБУ (2 ч.)</c:v>
                </c:pt>
                <c:pt idx="1">
                  <c:v>40.02.01 ПиОСО (39 ч.)</c:v>
                </c:pt>
                <c:pt idx="2">
                  <c:v>44.02.02 ПНК (1 ч.)</c:v>
                </c:pt>
                <c:pt idx="3">
                  <c:v>15.02.10 Мехатроника (1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</c:v>
                </c:pt>
                <c:pt idx="1">
                  <c:v>0.56410000000000005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38.02.01 ЭиБУ (2 ч.)</c:v>
                </c:pt>
                <c:pt idx="1">
                  <c:v>40.02.01 ПиОСО (39 ч.)</c:v>
                </c:pt>
                <c:pt idx="2">
                  <c:v>44.02.02 ПНК (1 ч.)</c:v>
                </c:pt>
                <c:pt idx="3">
                  <c:v>15.02.10 Мехатроника (1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</c:v>
                </c:pt>
                <c:pt idx="1">
                  <c:v>0.53839999999999999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38.02.01 ЭиБУ (2 ч.)</c:v>
                </c:pt>
                <c:pt idx="1">
                  <c:v>40.02.01 ПиОСО (39 ч.)</c:v>
                </c:pt>
                <c:pt idx="2">
                  <c:v>44.02.02 ПНК (1 ч.)</c:v>
                </c:pt>
                <c:pt idx="3">
                  <c:v>15.02.10 Мехатроника (1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</c:v>
                </c:pt>
                <c:pt idx="1">
                  <c:v>0.33329999999999999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38.02.01 ЭиБУ (2 ч.)</c:v>
                </c:pt>
                <c:pt idx="1">
                  <c:v>40.02.01 ПиОСО (39 ч.)</c:v>
                </c:pt>
                <c:pt idx="2">
                  <c:v>44.02.02 ПНК (1 ч.)</c:v>
                </c:pt>
                <c:pt idx="3">
                  <c:v>15.02.10 Мехатроника (1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</c:v>
                </c:pt>
                <c:pt idx="1">
                  <c:v>0.2051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60064"/>
        <c:axId val="61178240"/>
      </c:barChart>
      <c:catAx>
        <c:axId val="6116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61178240"/>
        <c:crosses val="autoZero"/>
        <c:auto val="1"/>
        <c:lblAlgn val="ctr"/>
        <c:lblOffset val="100"/>
        <c:noMultiLvlLbl val="0"/>
      </c:catAx>
      <c:valAx>
        <c:axId val="611782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1160064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2.8336841986080119E-3"/>
          <c:y val="4.5283018867924525E-2"/>
          <c:w val="0.9539520313431068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53823820961385"/>
          <c:w val="0.96604938271604934"/>
          <c:h val="0.65027783122979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49.03.01 SФК (35 ч.)</c:v>
                </c:pt>
                <c:pt idx="1">
                  <c:v>49.03.02 АФК (312 ч.)</c:v>
                </c:pt>
                <c:pt idx="2">
                  <c:v>44.03.05 ФКБЖ (33 ч.)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0.45739999999999997</c:v>
                </c:pt>
                <c:pt idx="1">
                  <c:v>0.81410000000000005</c:v>
                </c:pt>
                <c:pt idx="2">
                  <c:v>0.33329999999999999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49.03.01 SФК (35 ч.)</c:v>
                </c:pt>
                <c:pt idx="1">
                  <c:v>49.03.02 АФК (312 ч.)</c:v>
                </c:pt>
                <c:pt idx="2">
                  <c:v>44.03.05 ФКБЖ (33 ч.)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</c:v>
                </c:pt>
                <c:pt idx="1">
                  <c:v>0.65059999999999996</c:v>
                </c:pt>
                <c:pt idx="2">
                  <c:v>0.1212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49.03.01 SФК (35 ч.)</c:v>
                </c:pt>
                <c:pt idx="1">
                  <c:v>49.03.02 АФК (312 ч.)</c:v>
                </c:pt>
                <c:pt idx="2">
                  <c:v>44.03.05 ФКБЖ (33 ч.)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2.86E-2</c:v>
                </c:pt>
                <c:pt idx="1">
                  <c:v>0.1827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49.03.01 SФК (35 ч.)</c:v>
                </c:pt>
                <c:pt idx="1">
                  <c:v>49.03.02 АФК (312 ч.)</c:v>
                </c:pt>
                <c:pt idx="2">
                  <c:v>44.03.05 ФКБЖ (33 ч.)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0.17780000000000001</c:v>
                </c:pt>
                <c:pt idx="1">
                  <c:v>3.85E-2</c:v>
                </c:pt>
                <c:pt idx="2">
                  <c:v>0.45450000000000002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07264"/>
        <c:axId val="86108800"/>
      </c:barChart>
      <c:catAx>
        <c:axId val="861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86108800"/>
        <c:crosses val="autoZero"/>
        <c:auto val="1"/>
        <c:lblAlgn val="ctr"/>
        <c:lblOffset val="100"/>
        <c:noMultiLvlLbl val="0"/>
      </c:catAx>
      <c:valAx>
        <c:axId val="861088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6107264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2.8336841986080119E-3"/>
          <c:y val="4.5283018867924525E-2"/>
          <c:w val="0.9539520313431068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5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0.77470000000000006</c:v>
                </c:pt>
                <c:pt idx="1">
                  <c:v>0.63619999999999999</c:v>
                </c:pt>
                <c:pt idx="2">
                  <c:v>0.25829999999999997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5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0.69699999999999995</c:v>
                </c:pt>
                <c:pt idx="1">
                  <c:v>0.56359999999999999</c:v>
                </c:pt>
                <c:pt idx="2">
                  <c:v>0.23519999999999999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76896"/>
        <c:axId val="86178432"/>
      </c:barChart>
      <c:catAx>
        <c:axId val="8617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5" b="1">
                <a:solidFill>
                  <a:schemeClr val="tx1"/>
                </a:solidFill>
              </a:defRPr>
            </a:pPr>
            <a:endParaRPr lang="ru-RU"/>
          </a:p>
        </c:txPr>
        <c:crossAx val="86178432"/>
        <c:crosses val="autoZero"/>
        <c:auto val="1"/>
        <c:lblAlgn val="ctr"/>
        <c:lblOffset val="100"/>
        <c:noMultiLvlLbl val="0"/>
      </c:catAx>
      <c:valAx>
        <c:axId val="861784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617689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5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537352177675224E-2"/>
          <c:y val="7.0076740200892704E-2"/>
          <c:w val="0.89462055056789669"/>
          <c:h val="0.84078309644920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0.82799999999999996</c:v>
                </c:pt>
                <c:pt idx="1">
                  <c:v>0.7903</c:v>
                </c:pt>
                <c:pt idx="2">
                  <c:v>0.4355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0.90759999999999996</c:v>
                </c:pt>
                <c:pt idx="1">
                  <c:v>0.89080000000000004</c:v>
                </c:pt>
                <c:pt idx="2">
                  <c:v>0.4748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26272"/>
        <c:axId val="117127808"/>
      </c:barChart>
      <c:catAx>
        <c:axId val="11712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17127808"/>
        <c:crosses val="autoZero"/>
        <c:auto val="1"/>
        <c:lblAlgn val="ctr"/>
        <c:lblOffset val="100"/>
        <c:noMultiLvlLbl val="0"/>
      </c:catAx>
      <c:valAx>
        <c:axId val="1171278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12627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99619954345176E-2"/>
          <c:y val="0.17425288178050283"/>
          <c:w val="0.95102627787926397"/>
          <c:h val="0.74901740780349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 </c:v>
                </c:pt>
              </c:strCache>
            </c:strRef>
          </c:tx>
          <c:spPr>
            <a:solidFill>
              <a:srgbClr val="8722F6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44.04.01 ММИ (21 ч.)</c:v>
                </c:pt>
                <c:pt idx="1">
                  <c:v>09.03.03 ПИ (121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0.61899999999999999</c:v>
                </c:pt>
                <c:pt idx="1">
                  <c:v>0.58819999999999995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  <a:ln w="19050"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44.04.01 ММИ (21 ч.)</c:v>
                </c:pt>
                <c:pt idx="1">
                  <c:v>09.03.03 ПИ (121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0.52370000000000005</c:v>
                </c:pt>
                <c:pt idx="1">
                  <c:v>0.38650000000000001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44.04.01 ММИ (21 ч.)</c:v>
                </c:pt>
                <c:pt idx="1">
                  <c:v>09.03.03 ПИ (121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9.5200000000000007E-2</c:v>
                </c:pt>
                <c:pt idx="1">
                  <c:v>5.8799999999999998E-2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73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44.04.01 ММИ (21 ч.)</c:v>
                </c:pt>
                <c:pt idx="1">
                  <c:v>09.03.03 ПИ (121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0.1905</c:v>
                </c:pt>
                <c:pt idx="1">
                  <c:v>0.13450000000000001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26528"/>
        <c:axId val="117528448"/>
      </c:barChart>
      <c:catAx>
        <c:axId val="11752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/>
        </c:spPr>
        <c:txPr>
          <a:bodyPr rot="0" vert="horz" anchor="ctr" anchorCtr="1"/>
          <a:lstStyle/>
          <a:p>
            <a:pPr algn="ctr">
              <a:defRPr lang="ru-RU" sz="749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528448"/>
        <c:crosses val="autoZero"/>
        <c:auto val="1"/>
        <c:lblAlgn val="ctr"/>
        <c:lblOffset val="100"/>
        <c:tickMarkSkip val="1"/>
        <c:noMultiLvlLbl val="0"/>
      </c:catAx>
      <c:valAx>
        <c:axId val="1175284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526528"/>
        <c:crosses val="autoZero"/>
        <c:crossBetween val="between"/>
      </c:valAx>
      <c:spPr>
        <a:noFill/>
        <a:ln w="27161">
          <a:noFill/>
        </a:ln>
      </c:spPr>
    </c:plotArea>
    <c:legend>
      <c:legendPos val="r"/>
      <c:layout>
        <c:manualLayout>
          <c:xMode val="edge"/>
          <c:yMode val="edge"/>
          <c:x val="0"/>
          <c:y val="6.0714241283125837E-2"/>
          <c:w val="1"/>
          <c:h val="5.7142857142857141E-2"/>
        </c:manualLayout>
      </c:layout>
      <c:overlay val="0"/>
      <c:txPr>
        <a:bodyPr/>
        <a:lstStyle/>
        <a:p>
          <a:pPr>
            <a:defRPr sz="1705" b="1">
              <a:solidFill>
                <a:srgbClr val="333399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3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0.75329999999999997</c:v>
                </c:pt>
                <c:pt idx="1">
                  <c:v>0.57330000000000003</c:v>
                </c:pt>
                <c:pt idx="2">
                  <c:v>0.13669999999999999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0.64659999999999995</c:v>
                </c:pt>
                <c:pt idx="1">
                  <c:v>0.57950000000000002</c:v>
                </c:pt>
                <c:pt idx="2">
                  <c:v>0.1767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59040"/>
        <c:axId val="117160576"/>
      </c:barChart>
      <c:catAx>
        <c:axId val="11715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17160576"/>
        <c:crosses val="autoZero"/>
        <c:auto val="1"/>
        <c:lblAlgn val="ctr"/>
        <c:lblOffset val="100"/>
        <c:noMultiLvlLbl val="0"/>
      </c:catAx>
      <c:valAx>
        <c:axId val="11716057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15904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4982583111983E-2"/>
          <c:y val="3.3440514469453377E-2"/>
          <c:w val="0.88793714707054938"/>
          <c:h val="0.8825640428386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0.93500000000000005</c:v>
                </c:pt>
                <c:pt idx="1">
                  <c:v>0.85560000000000003</c:v>
                </c:pt>
                <c:pt idx="2">
                  <c:v>0.45850000000000002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0.89970000000000006</c:v>
                </c:pt>
                <c:pt idx="1">
                  <c:v>0.66139999999999999</c:v>
                </c:pt>
                <c:pt idx="2">
                  <c:v>0.33229999999999998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73536"/>
        <c:axId val="147475072"/>
      </c:barChart>
      <c:catAx>
        <c:axId val="14747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47475072"/>
        <c:crosses val="autoZero"/>
        <c:auto val="1"/>
        <c:lblAlgn val="ctr"/>
        <c:lblOffset val="100"/>
        <c:noMultiLvlLbl val="0"/>
      </c:catAx>
      <c:valAx>
        <c:axId val="1474750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747353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0.92549999999999999</c:v>
                </c:pt>
                <c:pt idx="1">
                  <c:v>0.77659999999999996</c:v>
                </c:pt>
                <c:pt idx="2">
                  <c:v>0.22869999999999999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0.87019999999999997</c:v>
                </c:pt>
                <c:pt idx="1">
                  <c:v>0.77400000000000002</c:v>
                </c:pt>
                <c:pt idx="2">
                  <c:v>0.21149999999999999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02208"/>
        <c:axId val="147503744"/>
      </c:barChart>
      <c:catAx>
        <c:axId val="14750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47503744"/>
        <c:crosses val="autoZero"/>
        <c:auto val="1"/>
        <c:lblAlgn val="ctr"/>
        <c:lblOffset val="100"/>
        <c:noMultiLvlLbl val="0"/>
      </c:catAx>
      <c:valAx>
        <c:axId val="14750374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750220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0.77070000000000005</c:v>
                </c:pt>
                <c:pt idx="1">
                  <c:v>0.6643</c:v>
                </c:pt>
                <c:pt idx="2">
                  <c:v>0.20799999999999999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0.86799999999999999</c:v>
                </c:pt>
                <c:pt idx="1">
                  <c:v>0.72840000000000005</c:v>
                </c:pt>
                <c:pt idx="2">
                  <c:v>0.25890000000000002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88224"/>
        <c:axId val="147589760"/>
      </c:barChart>
      <c:catAx>
        <c:axId val="14758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47589760"/>
        <c:crosses val="autoZero"/>
        <c:auto val="1"/>
        <c:lblAlgn val="ctr"/>
        <c:lblOffset val="100"/>
        <c:noMultiLvlLbl val="0"/>
      </c:catAx>
      <c:valAx>
        <c:axId val="14758976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758822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3927469239755435"/>
          <c:y val="1.2196278933341426E-2"/>
          <c:w val="0.21892700984631258"/>
          <c:h val="8.2075665397316672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0.84060000000000001</c:v>
                </c:pt>
                <c:pt idx="1">
                  <c:v>0.78990000000000005</c:v>
                </c:pt>
                <c:pt idx="2">
                  <c:v>0.35510000000000003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0.85829999999999995</c:v>
                </c:pt>
                <c:pt idx="1">
                  <c:v>0.78739999999999999</c:v>
                </c:pt>
                <c:pt idx="2">
                  <c:v>0.3543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629184"/>
        <c:axId val="147630720"/>
      </c:barChart>
      <c:catAx>
        <c:axId val="14762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47630720"/>
        <c:crosses val="autoZero"/>
        <c:auto val="1"/>
        <c:lblAlgn val="ctr"/>
        <c:lblOffset val="100"/>
        <c:noMultiLvlLbl val="0"/>
      </c:catAx>
      <c:valAx>
        <c:axId val="1476307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762918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8.2315112540192928E-2"/>
          <c:w val="0.89346681535012906"/>
          <c:h val="0.8285447502341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0.91290000000000004</c:v>
                </c:pt>
                <c:pt idx="1">
                  <c:v>0.8921</c:v>
                </c:pt>
                <c:pt idx="2">
                  <c:v>0.53110000000000002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0.86229999999999996</c:v>
                </c:pt>
                <c:pt idx="1">
                  <c:v>0.69420000000000004</c:v>
                </c:pt>
                <c:pt idx="2">
                  <c:v>0.35539999999999999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69856"/>
        <c:axId val="148171392"/>
      </c:barChart>
      <c:catAx>
        <c:axId val="14816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48171392"/>
        <c:crosses val="autoZero"/>
        <c:auto val="1"/>
        <c:lblAlgn val="ctr"/>
        <c:lblOffset val="100"/>
        <c:noMultiLvlLbl val="0"/>
      </c:catAx>
      <c:valAx>
        <c:axId val="1481713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816985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22834645669291E-2"/>
          <c:y val="8.270043066678387E-2"/>
          <c:w val="0.96535433070866139"/>
          <c:h val="0.83045791304977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6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0.89180000000000004</c:v>
                </c:pt>
                <c:pt idx="1">
                  <c:v>0.63300000000000001</c:v>
                </c:pt>
                <c:pt idx="2">
                  <c:v>0.16669999999999999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1561" b="0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0.8579</c:v>
                </c:pt>
                <c:pt idx="1">
                  <c:v>0.58689999999999998</c:v>
                </c:pt>
                <c:pt idx="2">
                  <c:v>0.13919999999999999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98528"/>
        <c:axId val="148200064"/>
      </c:barChart>
      <c:catAx>
        <c:axId val="14819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61" b="1">
                <a:solidFill>
                  <a:srgbClr val="2A1468"/>
                </a:solidFill>
              </a:defRPr>
            </a:pPr>
            <a:endParaRPr lang="ru-RU"/>
          </a:p>
        </c:txPr>
        <c:crossAx val="148200064"/>
        <c:crosses val="autoZero"/>
        <c:auto val="1"/>
        <c:lblAlgn val="ctr"/>
        <c:lblOffset val="100"/>
        <c:noMultiLvlLbl val="0"/>
      </c:catAx>
      <c:valAx>
        <c:axId val="1482000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8198528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40330194262907221"/>
          <c:y val="1.5748031496062992E-2"/>
          <c:w val="0.20165090933881197"/>
          <c:h val="6.4960629921259838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5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9218455650830299"/>
          <c:w val="0.98952919028026121"/>
          <c:h val="0.7116376425565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 (25 ч.)</c:v>
                </c:pt>
                <c:pt idx="1">
                  <c:v>38.05.01 ЭБ (91 ч.)</c:v>
                </c:pt>
                <c:pt idx="2">
                  <c:v>44.03.05 ЭУ (94 ч.)</c:v>
                </c:pt>
                <c:pt idx="3">
                  <c:v>38.04.04 МГМУ (10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0.92310000000000003</c:v>
                </c:pt>
                <c:pt idx="1">
                  <c:v>0.76849999999999996</c:v>
                </c:pt>
                <c:pt idx="2">
                  <c:v>0.98939999999999995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 (25 ч.)</c:v>
                </c:pt>
                <c:pt idx="1">
                  <c:v>38.05.01 ЭБ (91 ч.)</c:v>
                </c:pt>
                <c:pt idx="2">
                  <c:v>44.03.05 ЭУ (94 ч.)</c:v>
                </c:pt>
                <c:pt idx="3">
                  <c:v>38.04.04 МГМУ (10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0.92310000000000003</c:v>
                </c:pt>
                <c:pt idx="1">
                  <c:v>0.74070000000000003</c:v>
                </c:pt>
                <c:pt idx="2">
                  <c:v>0.98939999999999995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 (25 ч.)</c:v>
                </c:pt>
                <c:pt idx="1">
                  <c:v>38.05.01 ЭБ (91 ч.)</c:v>
                </c:pt>
                <c:pt idx="2">
                  <c:v>44.03.05 ЭУ (94 ч.)</c:v>
                </c:pt>
                <c:pt idx="3">
                  <c:v>38.04.04 МГМУ (10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0.53849999999999998</c:v>
                </c:pt>
                <c:pt idx="1">
                  <c:v>0.28699999999999998</c:v>
                </c:pt>
                <c:pt idx="2">
                  <c:v>0.61699999999999999</c:v>
                </c:pt>
                <c:pt idx="3">
                  <c:v>0.90910000000000002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 (25 ч.)</c:v>
                </c:pt>
                <c:pt idx="1">
                  <c:v>38.05.01 ЭБ (91 ч.)</c:v>
                </c:pt>
                <c:pt idx="2">
                  <c:v>44.03.05 ЭУ (94 ч.)</c:v>
                </c:pt>
                <c:pt idx="3">
                  <c:v>38.04.04 МГМУ (10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3.85E-2</c:v>
                </c:pt>
                <c:pt idx="1">
                  <c:v>2.7799999999999998E-2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80448"/>
        <c:axId val="117494528"/>
      </c:barChart>
      <c:catAx>
        <c:axId val="11748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117494528"/>
        <c:crosses val="autoZero"/>
        <c:auto val="1"/>
        <c:lblAlgn val="ctr"/>
        <c:lblOffset val="100"/>
        <c:noMultiLvlLbl val="0"/>
      </c:catAx>
      <c:valAx>
        <c:axId val="1174945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480448"/>
        <c:crosses val="autoZero"/>
        <c:crossBetween val="between"/>
      </c:valAx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x val="7.3169796804126433E-3"/>
          <c:y val="5.8119658119658121E-2"/>
          <c:w val="0.98768979301986615"/>
          <c:h val="8.3935840022279024E-2"/>
        </c:manualLayout>
      </c:layout>
      <c:overlay val="0"/>
      <c:txPr>
        <a:bodyPr/>
        <a:lstStyle/>
        <a:p>
          <a:pPr>
            <a:defRPr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990746594631874E-3"/>
          <c:y val="0.19454451536398795"/>
          <c:w val="0.98950831614544865"/>
          <c:h val="0.6954368439255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38.03.04 ГМУ (76 ч.)</c:v>
                </c:pt>
                <c:pt idx="1">
                  <c:v>38.03.02 МФИН (80ч.)</c:v>
                </c:pt>
                <c:pt idx="2">
                  <c:v>38.03.03 УП (95 ч.)</c:v>
                </c:pt>
                <c:pt idx="3">
                  <c:v>38.04.01. ЭКМ (8 ч.)</c:v>
                </c:pt>
                <c:pt idx="4">
                  <c:v>38.03.01 ФК (42 ч.)</c:v>
                </c:pt>
                <c:pt idx="5">
                  <c:v>38.03.01 БУАА (38 ч.)</c:v>
                </c:pt>
                <c:pt idx="6">
                  <c:v>38.04.04 МГМУ (32)</c:v>
                </c:pt>
                <c:pt idx="7">
                  <c:v>38.04.01 ЭБМ (11 ч.)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0.89470000000000005</c:v>
                </c:pt>
                <c:pt idx="1">
                  <c:v>0.875</c:v>
                </c:pt>
                <c:pt idx="2">
                  <c:v>0.94740000000000002</c:v>
                </c:pt>
                <c:pt idx="3">
                  <c:v>0.875</c:v>
                </c:pt>
                <c:pt idx="4">
                  <c:v>0.76190000000000002</c:v>
                </c:pt>
                <c:pt idx="5">
                  <c:v>0.86839999999999995</c:v>
                </c:pt>
                <c:pt idx="6">
                  <c:v>1</c:v>
                </c:pt>
                <c:pt idx="7">
                  <c:v>0.54549999999999998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38.03.04 ГМУ (76 ч.)</c:v>
                </c:pt>
                <c:pt idx="1">
                  <c:v>38.03.02 МФИН (80ч.)</c:v>
                </c:pt>
                <c:pt idx="2">
                  <c:v>38.03.03 УП (95 ч.)</c:v>
                </c:pt>
                <c:pt idx="3">
                  <c:v>38.04.01. ЭКМ (8 ч.)</c:v>
                </c:pt>
                <c:pt idx="4">
                  <c:v>38.03.01 ФК (42 ч.)</c:v>
                </c:pt>
                <c:pt idx="5">
                  <c:v>38.03.01 БУАА (38 ч.)</c:v>
                </c:pt>
                <c:pt idx="6">
                  <c:v>38.04.04 МГМУ (32)</c:v>
                </c:pt>
                <c:pt idx="7">
                  <c:v>38.04.01 ЭБМ (11 ч.)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0.88149999999999995</c:v>
                </c:pt>
                <c:pt idx="1">
                  <c:v>0.83750000000000002</c:v>
                </c:pt>
                <c:pt idx="2">
                  <c:v>0.94750000000000001</c:v>
                </c:pt>
                <c:pt idx="3">
                  <c:v>0.875</c:v>
                </c:pt>
                <c:pt idx="4">
                  <c:v>0.73809999999999998</c:v>
                </c:pt>
                <c:pt idx="5">
                  <c:v>0.71050000000000002</c:v>
                </c:pt>
                <c:pt idx="6">
                  <c:v>1</c:v>
                </c:pt>
                <c:pt idx="7">
                  <c:v>0.36359999999999998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38.03.04 ГМУ (76 ч.)</c:v>
                </c:pt>
                <c:pt idx="1">
                  <c:v>38.03.02 МФИН (80ч.)</c:v>
                </c:pt>
                <c:pt idx="2">
                  <c:v>38.03.03 УП (95 ч.)</c:v>
                </c:pt>
                <c:pt idx="3">
                  <c:v>38.04.01. ЭКМ (8 ч.)</c:v>
                </c:pt>
                <c:pt idx="4">
                  <c:v>38.03.01 ФК (42 ч.)</c:v>
                </c:pt>
                <c:pt idx="5">
                  <c:v>38.03.01 БУАА (38 ч.)</c:v>
                </c:pt>
                <c:pt idx="6">
                  <c:v>38.04.04 МГМУ (32)</c:v>
                </c:pt>
                <c:pt idx="7">
                  <c:v>38.04.01 ЭБМ (11 ч.)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0.36840000000000001</c:v>
                </c:pt>
                <c:pt idx="1">
                  <c:v>0.32500000000000001</c:v>
                </c:pt>
                <c:pt idx="2">
                  <c:v>0.4632</c:v>
                </c:pt>
                <c:pt idx="3">
                  <c:v>0.375</c:v>
                </c:pt>
                <c:pt idx="4">
                  <c:v>0.40479999999999999</c:v>
                </c:pt>
                <c:pt idx="5">
                  <c:v>0.21049999999999999</c:v>
                </c:pt>
                <c:pt idx="6">
                  <c:v>0.8125</c:v>
                </c:pt>
                <c:pt idx="7">
                  <c:v>0.2727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38.03.04 ГМУ (76 ч.)</c:v>
                </c:pt>
                <c:pt idx="1">
                  <c:v>38.03.02 МФИН (80ч.)</c:v>
                </c:pt>
                <c:pt idx="2">
                  <c:v>38.03.03 УП (95 ч.)</c:v>
                </c:pt>
                <c:pt idx="3">
                  <c:v>38.04.01. ЭКМ (8 ч.)</c:v>
                </c:pt>
                <c:pt idx="4">
                  <c:v>38.03.01 ФК (42 ч.)</c:v>
                </c:pt>
                <c:pt idx="5">
                  <c:v>38.03.01 БУАА (38 ч.)</c:v>
                </c:pt>
                <c:pt idx="6">
                  <c:v>38.04.04 МГМУ (32)</c:v>
                </c:pt>
                <c:pt idx="7">
                  <c:v>38.04.01 ЭБМ (11 ч.)</c:v>
                </c:pt>
              </c:strCache>
            </c:strRef>
          </c:cat>
          <c:val>
            <c:numRef>
              <c:f>Лист1!$E$2:$E$9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0.125</c:v>
                </c:pt>
                <c:pt idx="4">
                  <c:v>7.1400000000000005E-2</c:v>
                </c:pt>
                <c:pt idx="5">
                  <c:v>5.2600000000000001E-2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08288"/>
        <c:axId val="117709824"/>
      </c:barChart>
      <c:catAx>
        <c:axId val="11770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117709824"/>
        <c:crosses val="autoZero"/>
        <c:auto val="1"/>
        <c:lblAlgn val="ctr"/>
        <c:lblOffset val="100"/>
        <c:noMultiLvlLbl val="0"/>
      </c:catAx>
      <c:valAx>
        <c:axId val="1177098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708288"/>
        <c:crosses val="autoZero"/>
        <c:crossBetween val="between"/>
      </c:valAx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x val="2.1374834228446504E-2"/>
          <c:y val="5.8119658119658121E-2"/>
          <c:w val="0.94984173207059575"/>
          <c:h val="8.3935840022279024E-2"/>
        </c:manualLayout>
      </c:layout>
      <c:overlay val="0"/>
      <c:txPr>
        <a:bodyPr/>
        <a:lstStyle/>
        <a:p>
          <a:pPr>
            <a:defRPr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80739076366064E-2"/>
          <c:y val="0.17172651011112339"/>
          <c:w val="0.96583852184726782"/>
          <c:h val="0.7549919640633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38.03.04 ГМУ (19 ч.)</c:v>
                </c:pt>
                <c:pt idx="1">
                  <c:v>38.03.02 МФИН (50 ч.)</c:v>
                </c:pt>
                <c:pt idx="2">
                  <c:v>38.03.03 УП (40 ч.)</c:v>
                </c:pt>
                <c:pt idx="3">
                  <c:v>38.04.01. ЭКМ (6 ч.)</c:v>
                </c:pt>
                <c:pt idx="4">
                  <c:v>38.03.01 ФК (16ч.)</c:v>
                </c:pt>
                <c:pt idx="5">
                  <c:v>38.05.01 ЭБ (174 ч.)</c:v>
                </c:pt>
                <c:pt idx="6">
                  <c:v>38.03.01 БУАА (31 ч.)</c:v>
                </c:pt>
                <c:pt idx="7">
                  <c:v>38.04.04 МГМУ (31 ч.)</c:v>
                </c:pt>
                <c:pt idx="8">
                  <c:v>38.04.01 ЭБМ (18 ч.)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0.78949999999999998</c:v>
                </c:pt>
                <c:pt idx="1">
                  <c:v>0.96</c:v>
                </c:pt>
                <c:pt idx="2">
                  <c:v>0.875</c:v>
                </c:pt>
                <c:pt idx="3">
                  <c:v>0.66669999999999996</c:v>
                </c:pt>
                <c:pt idx="4">
                  <c:v>0.875</c:v>
                </c:pt>
                <c:pt idx="5">
                  <c:v>0.66290000000000004</c:v>
                </c:pt>
                <c:pt idx="6">
                  <c:v>0.8387</c:v>
                </c:pt>
                <c:pt idx="7">
                  <c:v>0.7419</c:v>
                </c:pt>
                <c:pt idx="8">
                  <c:v>0.94440000000000002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38.03.04 ГМУ (19 ч.)</c:v>
                </c:pt>
                <c:pt idx="1">
                  <c:v>38.03.02 МФИН (50 ч.)</c:v>
                </c:pt>
                <c:pt idx="2">
                  <c:v>38.03.03 УП (40 ч.)</c:v>
                </c:pt>
                <c:pt idx="3">
                  <c:v>38.04.01. ЭКМ (6 ч.)</c:v>
                </c:pt>
                <c:pt idx="4">
                  <c:v>38.03.01 ФК (16ч.)</c:v>
                </c:pt>
                <c:pt idx="5">
                  <c:v>38.05.01 ЭБ (174 ч.)</c:v>
                </c:pt>
                <c:pt idx="6">
                  <c:v>38.03.01 БУАА (31 ч.)</c:v>
                </c:pt>
                <c:pt idx="7">
                  <c:v>38.04.04 МГМУ (31 ч.)</c:v>
                </c:pt>
                <c:pt idx="8">
                  <c:v>38.04.01 ЭБМ (18 ч.)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0.78949999999999998</c:v>
                </c:pt>
                <c:pt idx="1">
                  <c:v>0.96</c:v>
                </c:pt>
                <c:pt idx="2">
                  <c:v>0.875</c:v>
                </c:pt>
                <c:pt idx="3">
                  <c:v>0.66669999999999996</c:v>
                </c:pt>
                <c:pt idx="4">
                  <c:v>0.875</c:v>
                </c:pt>
                <c:pt idx="5">
                  <c:v>0.51429999999999998</c:v>
                </c:pt>
                <c:pt idx="6">
                  <c:v>0.8387</c:v>
                </c:pt>
                <c:pt idx="7">
                  <c:v>0.74199999999999999</c:v>
                </c:pt>
                <c:pt idx="8">
                  <c:v>0.94450000000000001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38.03.04 ГМУ (19 ч.)</c:v>
                </c:pt>
                <c:pt idx="1">
                  <c:v>38.03.02 МФИН (50 ч.)</c:v>
                </c:pt>
                <c:pt idx="2">
                  <c:v>38.03.03 УП (40 ч.)</c:v>
                </c:pt>
                <c:pt idx="3">
                  <c:v>38.04.01. ЭКМ (6 ч.)</c:v>
                </c:pt>
                <c:pt idx="4">
                  <c:v>38.03.01 ФК (16ч.)</c:v>
                </c:pt>
                <c:pt idx="5">
                  <c:v>38.05.01 ЭБ (174 ч.)</c:v>
                </c:pt>
                <c:pt idx="6">
                  <c:v>38.03.01 БУАА (31 ч.)</c:v>
                </c:pt>
                <c:pt idx="7">
                  <c:v>38.04.04 МГМУ (31 ч.)</c:v>
                </c:pt>
                <c:pt idx="8">
                  <c:v>38.04.01 ЭБМ (18 ч.)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0.47370000000000001</c:v>
                </c:pt>
                <c:pt idx="1">
                  <c:v>0.08</c:v>
                </c:pt>
                <c:pt idx="2">
                  <c:v>0.8</c:v>
                </c:pt>
                <c:pt idx="3">
                  <c:v>0.16669999999999999</c:v>
                </c:pt>
                <c:pt idx="4">
                  <c:v>6.25E-2</c:v>
                </c:pt>
                <c:pt idx="5">
                  <c:v>0.25140000000000001</c:v>
                </c:pt>
                <c:pt idx="6">
                  <c:v>0.3871</c:v>
                </c:pt>
                <c:pt idx="7">
                  <c:v>0.7097</c:v>
                </c:pt>
                <c:pt idx="8">
                  <c:v>0.83330000000000004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38.03.04 ГМУ (19 ч.)</c:v>
                </c:pt>
                <c:pt idx="1">
                  <c:v>38.03.02 МФИН (50 ч.)</c:v>
                </c:pt>
                <c:pt idx="2">
                  <c:v>38.03.03 УП (40 ч.)</c:v>
                </c:pt>
                <c:pt idx="3">
                  <c:v>38.04.01. ЭКМ (6 ч.)</c:v>
                </c:pt>
                <c:pt idx="4">
                  <c:v>38.03.01 ФК (16ч.)</c:v>
                </c:pt>
                <c:pt idx="5">
                  <c:v>38.05.01 ЭБ (174 ч.)</c:v>
                </c:pt>
                <c:pt idx="6">
                  <c:v>38.03.01 БУАА (31 ч.)</c:v>
                </c:pt>
                <c:pt idx="7">
                  <c:v>38.04.04 МГМУ (31 ч.)</c:v>
                </c:pt>
                <c:pt idx="8">
                  <c:v>38.04.01 ЭБМ (18 ч.)</c:v>
                </c:pt>
              </c:strCache>
            </c:strRef>
          </c:cat>
          <c:val>
            <c:numRef>
              <c:f>Лист1!$E$2:$E$10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0.33329999999999999</c:v>
                </c:pt>
                <c:pt idx="4">
                  <c:v>0</c:v>
                </c:pt>
                <c:pt idx="5">
                  <c:v>5.7099999999999998E-2</c:v>
                </c:pt>
                <c:pt idx="6">
                  <c:v>3.2300000000000002E-2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33728"/>
        <c:axId val="117835264"/>
      </c:barChart>
      <c:catAx>
        <c:axId val="1178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117835264"/>
        <c:crosses val="autoZero"/>
        <c:auto val="1"/>
        <c:lblAlgn val="ctr"/>
        <c:lblOffset val="100"/>
        <c:noMultiLvlLbl val="0"/>
      </c:catAx>
      <c:valAx>
        <c:axId val="1178352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833728"/>
        <c:crosses val="autoZero"/>
        <c:crossBetween val="between"/>
      </c:valAx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x val="1.4886594163564104E-2"/>
          <c:y val="5.8119658119658121E-2"/>
          <c:w val="0.93855150918635166"/>
          <c:h val="8.3935840022279024E-2"/>
        </c:manualLayout>
      </c:layout>
      <c:overlay val="0"/>
      <c:txPr>
        <a:bodyPr/>
        <a:lstStyle/>
        <a:p>
          <a:pPr>
            <a:defRPr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1372825282456906"/>
          <c:w val="0.96604938271604934"/>
          <c:h val="0.69734976502795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(108 ч.)</c:v>
                </c:pt>
                <c:pt idx="1">
                  <c:v>40.04.01 ЮПД (32 ч.)</c:v>
                </c:pt>
                <c:pt idx="2">
                  <c:v>40.05.04 СПД (122 ч.)</c:v>
                </c:pt>
                <c:pt idx="3">
                  <c:v>40.04.01 АКД (20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0.71560000000000001</c:v>
                </c:pt>
                <c:pt idx="1">
                  <c:v>0.78120000000000001</c:v>
                </c:pt>
                <c:pt idx="2">
                  <c:v>0.52459999999999996</c:v>
                </c:pt>
                <c:pt idx="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(108 ч.)</c:v>
                </c:pt>
                <c:pt idx="1">
                  <c:v>40.04.01 ЮПД (32 ч.)</c:v>
                </c:pt>
                <c:pt idx="2">
                  <c:v>40.05.04 СПД (122 ч.)</c:v>
                </c:pt>
                <c:pt idx="3">
                  <c:v>40.04.01 АКД (20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0.59630000000000005</c:v>
                </c:pt>
                <c:pt idx="1">
                  <c:v>0.78120000000000001</c:v>
                </c:pt>
                <c:pt idx="2">
                  <c:v>0.4753</c:v>
                </c:pt>
                <c:pt idx="3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(108 ч.)</c:v>
                </c:pt>
                <c:pt idx="1">
                  <c:v>40.04.01 ЮПД (32 ч.)</c:v>
                </c:pt>
                <c:pt idx="2">
                  <c:v>40.05.04 СПД (122 ч.)</c:v>
                </c:pt>
                <c:pt idx="3">
                  <c:v>40.04.01 АКД (20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0.1376</c:v>
                </c:pt>
                <c:pt idx="1">
                  <c:v>0.1875</c:v>
                </c:pt>
                <c:pt idx="2">
                  <c:v>0.18029999999999999</c:v>
                </c:pt>
                <c:pt idx="3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(108 ч.)</c:v>
                </c:pt>
                <c:pt idx="1">
                  <c:v>40.04.01 ЮПД (32 ч.)</c:v>
                </c:pt>
                <c:pt idx="2">
                  <c:v>40.05.04 СПД (122 ч.)</c:v>
                </c:pt>
                <c:pt idx="3">
                  <c:v>40.04.01 АКД (20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9.1700000000000004E-2</c:v>
                </c:pt>
                <c:pt idx="1">
                  <c:v>0</c:v>
                </c:pt>
                <c:pt idx="2">
                  <c:v>4.9200000000000001E-2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37824"/>
        <c:axId val="134647808"/>
      </c:barChart>
      <c:catAx>
        <c:axId val="13463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F0F4E"/>
                </a:solidFill>
              </a:defRPr>
            </a:pPr>
            <a:endParaRPr lang="ru-RU"/>
          </a:p>
        </c:txPr>
        <c:crossAx val="134647808"/>
        <c:crosses val="autoZero"/>
        <c:auto val="1"/>
        <c:lblAlgn val="ctr"/>
        <c:lblOffset val="100"/>
        <c:noMultiLvlLbl val="0"/>
      </c:catAx>
      <c:valAx>
        <c:axId val="1346478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4637824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1.2876250750922635E-2"/>
          <c:y val="4.7534443245556932E-2"/>
          <c:w val="0.98531521041961223"/>
          <c:h val="6.3740469587394447E-2"/>
        </c:manualLayout>
      </c:layout>
      <c:overlay val="0"/>
      <c:txPr>
        <a:bodyPr/>
        <a:lstStyle/>
        <a:p>
          <a:pPr>
            <a:defRPr sz="1608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8" b="1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2278827547462571"/>
          <c:w val="0.96604938271604934"/>
          <c:h val="0.68828974237789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40.03.01 ГОС (293 ч.)</c:v>
                </c:pt>
                <c:pt idx="1">
                  <c:v>40.03.01 ГРП (87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0.78159999999999996</c:v>
                </c:pt>
                <c:pt idx="1">
                  <c:v>0.78159999999999996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40.03.01 ГОС (293 ч.)</c:v>
                </c:pt>
                <c:pt idx="1">
                  <c:v>40.03.01 ГРП (87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0.52559999999999996</c:v>
                </c:pt>
                <c:pt idx="1">
                  <c:v>0.54020000000000001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40.03.01 ГОС (293 ч.)</c:v>
                </c:pt>
                <c:pt idx="1">
                  <c:v>40.03.01 ГРП (87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0.11600000000000001</c:v>
                </c:pt>
                <c:pt idx="1">
                  <c:v>0.2069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40.03.01 ГОС (293 ч.)</c:v>
                </c:pt>
                <c:pt idx="1">
                  <c:v>40.03.01 ГРП (87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0.11600000000000001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08000"/>
        <c:axId val="151009536"/>
      </c:barChart>
      <c:catAx>
        <c:axId val="15100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F0F4E"/>
                </a:solidFill>
              </a:defRPr>
            </a:pPr>
            <a:endParaRPr lang="ru-RU"/>
          </a:p>
        </c:txPr>
        <c:crossAx val="151009536"/>
        <c:crosses val="autoZero"/>
        <c:auto val="1"/>
        <c:lblAlgn val="ctr"/>
        <c:lblOffset val="100"/>
        <c:noMultiLvlLbl val="0"/>
      </c:catAx>
      <c:valAx>
        <c:axId val="1510095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1008000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2.2465792941577557E-2"/>
          <c:y val="4.7534443245556932E-2"/>
          <c:w val="0.95795515985147983"/>
          <c:h val="6.3740469587394447E-2"/>
        </c:manualLayout>
      </c:layout>
      <c:overlay val="0"/>
      <c:txPr>
        <a:bodyPr/>
        <a:lstStyle/>
        <a:p>
          <a:pPr>
            <a:defRPr sz="1608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8" b="1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0693323583702661"/>
          <c:w val="0.97394557682344318"/>
          <c:h val="0.70414478201549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(276 ч.)</c:v>
                </c:pt>
                <c:pt idx="1">
                  <c:v>40.04.01 ЮПД (10 ч.)</c:v>
                </c:pt>
                <c:pt idx="2">
                  <c:v>40.05.04 СПД (170 ч.)</c:v>
                </c:pt>
                <c:pt idx="3">
                  <c:v>40.04.01 ZПОГМВ (34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0.70650000000000002</c:v>
                </c:pt>
                <c:pt idx="1">
                  <c:v>1</c:v>
                </c:pt>
                <c:pt idx="2">
                  <c:v>0.78239999999999998</c:v>
                </c:pt>
                <c:pt idx="3">
                  <c:v>0.94120000000000004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(276 ч.)</c:v>
                </c:pt>
                <c:pt idx="1">
                  <c:v>40.04.01 ЮПД (10 ч.)</c:v>
                </c:pt>
                <c:pt idx="2">
                  <c:v>40.05.04 СПД (170 ч.)</c:v>
                </c:pt>
                <c:pt idx="3">
                  <c:v>40.04.01 ZПОГМВ (34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0.25359999999999999</c:v>
                </c:pt>
                <c:pt idx="1">
                  <c:v>1</c:v>
                </c:pt>
                <c:pt idx="2">
                  <c:v>0.30580000000000002</c:v>
                </c:pt>
                <c:pt idx="3">
                  <c:v>0.79410000000000003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(276 ч.)</c:v>
                </c:pt>
                <c:pt idx="1">
                  <c:v>40.04.01 ЮПД (10 ч.)</c:v>
                </c:pt>
                <c:pt idx="2">
                  <c:v>40.05.04 СПД (170 ч.)</c:v>
                </c:pt>
                <c:pt idx="3">
                  <c:v>40.04.01 ZПОГМВ (34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1.8100000000000002E-2</c:v>
                </c:pt>
                <c:pt idx="1">
                  <c:v>0.7</c:v>
                </c:pt>
                <c:pt idx="2">
                  <c:v>2.9399999999999999E-2</c:v>
                </c:pt>
                <c:pt idx="3">
                  <c:v>0.29409999999999997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(276 ч.)</c:v>
                </c:pt>
                <c:pt idx="1">
                  <c:v>40.04.01 ЮПД (10 ч.)</c:v>
                </c:pt>
                <c:pt idx="2">
                  <c:v>40.05.04 СПД (170 ч.)</c:v>
                </c:pt>
                <c:pt idx="3">
                  <c:v>40.04.01 ZПОГМВ (34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5.8799999999999998E-2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04512"/>
        <c:axId val="151126784"/>
      </c:barChart>
      <c:catAx>
        <c:axId val="1511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F0F4E"/>
                </a:solidFill>
              </a:defRPr>
            </a:pPr>
            <a:endParaRPr lang="ru-RU"/>
          </a:p>
        </c:txPr>
        <c:crossAx val="151126784"/>
        <c:crosses val="autoZero"/>
        <c:auto val="1"/>
        <c:lblAlgn val="ctr"/>
        <c:lblOffset val="100"/>
        <c:noMultiLvlLbl val="0"/>
      </c:catAx>
      <c:valAx>
        <c:axId val="1511267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1104512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2.4525540547010099E-2"/>
          <c:y val="5.6594465895613559E-2"/>
          <c:w val="0.95841915330297001"/>
          <c:h val="6.3740469587394447E-2"/>
        </c:manualLayout>
      </c:layout>
      <c:overlay val="0"/>
      <c:txPr>
        <a:bodyPr/>
        <a:lstStyle/>
        <a:p>
          <a:pPr>
            <a:defRPr sz="1608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8" b="1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7194-34D2-4DA6-B118-221A3EDE513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BD4FF-AA1F-4A29-8F7C-84B76CB7D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6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9A39B-0B38-452A-91DD-2D70451A371C}" type="slidenum">
              <a:rPr lang="ru-RU" altLang="ru-RU" smtClean="0">
                <a:latin typeface="Calibri" pitchFamily="34" charset="0"/>
              </a:rPr>
              <a:pPr/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9A39B-0B38-452A-91DD-2D70451A371C}" type="slidenum">
              <a:rPr lang="ru-RU" altLang="ru-RU" smtClean="0">
                <a:latin typeface="Calibri" pitchFamily="34" charset="0"/>
              </a:rPr>
              <a:pPr/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9A39B-0B38-452A-91DD-2D70451A371C}" type="slidenum">
              <a:rPr lang="ru-RU" altLang="ru-RU" smtClean="0">
                <a:latin typeface="Calibri" pitchFamily="34" charset="0"/>
              </a:rPr>
              <a:pPr/>
              <a:t>17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>
          <a:xfrm rot="10800000">
            <a:off x="764341" y="2162220"/>
            <a:ext cx="9773029" cy="329873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8231"/>
              <a:gd name="connsiteX1" fmla="*/ 0 w 909835"/>
              <a:gd name="connsiteY1" fmla="*/ 594339 h 688231"/>
              <a:gd name="connsiteX2" fmla="*/ 61184 w 909835"/>
              <a:gd name="connsiteY2" fmla="*/ 685911 h 688231"/>
              <a:gd name="connsiteX3" fmla="*/ 847726 w 909835"/>
              <a:gd name="connsiteY3" fmla="*/ 684827 h 688231"/>
              <a:gd name="connsiteX4" fmla="*/ 907257 w 909835"/>
              <a:gd name="connsiteY4" fmla="*/ 577671 h 688231"/>
              <a:gd name="connsiteX5" fmla="*/ 909835 w 909835"/>
              <a:gd name="connsiteY5" fmla="*/ 65702 h 688231"/>
              <a:gd name="connsiteX6" fmla="*/ 828675 w 909835"/>
              <a:gd name="connsiteY6" fmla="*/ 13314 h 688231"/>
              <a:gd name="connsiteX7" fmla="*/ 45244 w 909835"/>
              <a:gd name="connsiteY7" fmla="*/ 275252 h 688231"/>
              <a:gd name="connsiteX8" fmla="*/ 0 w 909835"/>
              <a:gd name="connsiteY8" fmla="*/ 384791 h 68823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45244 w 909835"/>
              <a:gd name="connsiteY7" fmla="*/ 275252 h 685911"/>
              <a:gd name="connsiteX8" fmla="*/ 0 w 909835"/>
              <a:gd name="connsiteY8" fmla="*/ 384791 h 685911"/>
              <a:gd name="connsiteX0" fmla="*/ 1990 w 911825"/>
              <a:gd name="connsiteY0" fmla="*/ 384791 h 685911"/>
              <a:gd name="connsiteX1" fmla="*/ 1990 w 911825"/>
              <a:gd name="connsiteY1" fmla="*/ 594339 h 685911"/>
              <a:gd name="connsiteX2" fmla="*/ 63174 w 911825"/>
              <a:gd name="connsiteY2" fmla="*/ 685911 h 685911"/>
              <a:gd name="connsiteX3" fmla="*/ 849716 w 911825"/>
              <a:gd name="connsiteY3" fmla="*/ 684827 h 685911"/>
              <a:gd name="connsiteX4" fmla="*/ 909247 w 911825"/>
              <a:gd name="connsiteY4" fmla="*/ 577671 h 685911"/>
              <a:gd name="connsiteX5" fmla="*/ 911825 w 911825"/>
              <a:gd name="connsiteY5" fmla="*/ 65702 h 685911"/>
              <a:gd name="connsiteX6" fmla="*/ 830665 w 911825"/>
              <a:gd name="connsiteY6" fmla="*/ 13314 h 685911"/>
              <a:gd name="connsiteX7" fmla="*/ 35396 w 911825"/>
              <a:gd name="connsiteY7" fmla="*/ 282118 h 685911"/>
              <a:gd name="connsiteX8" fmla="*/ 1990 w 911825"/>
              <a:gd name="connsiteY8" fmla="*/ 384791 h 68591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33406 w 909835"/>
              <a:gd name="connsiteY7" fmla="*/ 282118 h 685911"/>
              <a:gd name="connsiteX8" fmla="*/ 0 w 909835"/>
              <a:gd name="connsiteY8" fmla="*/ 384791 h 685911"/>
              <a:gd name="connsiteX0" fmla="*/ 0 w 909835"/>
              <a:gd name="connsiteY0" fmla="*/ 388112 h 689232"/>
              <a:gd name="connsiteX1" fmla="*/ 0 w 909835"/>
              <a:gd name="connsiteY1" fmla="*/ 597660 h 689232"/>
              <a:gd name="connsiteX2" fmla="*/ 61184 w 909835"/>
              <a:gd name="connsiteY2" fmla="*/ 689232 h 689232"/>
              <a:gd name="connsiteX3" fmla="*/ 847726 w 909835"/>
              <a:gd name="connsiteY3" fmla="*/ 688148 h 689232"/>
              <a:gd name="connsiteX4" fmla="*/ 907257 w 909835"/>
              <a:gd name="connsiteY4" fmla="*/ 580992 h 689232"/>
              <a:gd name="connsiteX5" fmla="*/ 909835 w 909835"/>
              <a:gd name="connsiteY5" fmla="*/ 69023 h 689232"/>
              <a:gd name="connsiteX6" fmla="*/ 851612 w 909835"/>
              <a:gd name="connsiteY6" fmla="*/ 11485 h 689232"/>
              <a:gd name="connsiteX7" fmla="*/ 33406 w 909835"/>
              <a:gd name="connsiteY7" fmla="*/ 285439 h 689232"/>
              <a:gd name="connsiteX8" fmla="*/ 0 w 909835"/>
              <a:gd name="connsiteY8" fmla="*/ 388112 h 6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89232">
                <a:moveTo>
                  <a:pt x="0" y="388112"/>
                </a:moveTo>
                <a:lnTo>
                  <a:pt x="0" y="597660"/>
                </a:lnTo>
                <a:cubicBezTo>
                  <a:pt x="314" y="708613"/>
                  <a:pt x="1707" y="683031"/>
                  <a:pt x="61184" y="689232"/>
                </a:cubicBezTo>
                <a:lnTo>
                  <a:pt x="847726" y="688148"/>
                </a:lnTo>
                <a:cubicBezTo>
                  <a:pt x="914024" y="696683"/>
                  <a:pt x="907077" y="646519"/>
                  <a:pt x="907257" y="580992"/>
                </a:cubicBezTo>
                <a:cubicBezTo>
                  <a:pt x="908116" y="410336"/>
                  <a:pt x="908976" y="239679"/>
                  <a:pt x="909835" y="69023"/>
                </a:cubicBezTo>
                <a:cubicBezTo>
                  <a:pt x="909889" y="-19382"/>
                  <a:pt x="896982" y="-2998"/>
                  <a:pt x="851612" y="11485"/>
                </a:cubicBezTo>
                <a:lnTo>
                  <a:pt x="33406" y="285439"/>
                </a:lnTo>
                <a:cubicBezTo>
                  <a:pt x="-5008" y="299234"/>
                  <a:pt x="701" y="316090"/>
                  <a:pt x="0" y="38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4730750" y="1217017"/>
            <a:ext cx="6781800" cy="2192335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326">
                <a:moveTo>
                  <a:pt x="0" y="384791"/>
                </a:moveTo>
                <a:lnTo>
                  <a:pt x="0" y="594339"/>
                </a:lnTo>
                <a:cubicBezTo>
                  <a:pt x="314" y="705292"/>
                  <a:pt x="53182" y="691972"/>
                  <a:pt x="111919" y="689590"/>
                </a:cubicBezTo>
                <a:lnTo>
                  <a:pt x="847726" y="684827"/>
                </a:lnTo>
                <a:cubicBezTo>
                  <a:pt x="914024" y="693362"/>
                  <a:pt x="907077" y="643198"/>
                  <a:pt x="907257" y="577671"/>
                </a:cubicBezTo>
                <a:cubicBezTo>
                  <a:pt x="908116" y="407015"/>
                  <a:pt x="908976" y="236358"/>
                  <a:pt x="909835" y="65702"/>
                </a:cubicBezTo>
                <a:cubicBezTo>
                  <a:pt x="909889" y="-22703"/>
                  <a:pt x="874045" y="-1169"/>
                  <a:pt x="828675" y="13314"/>
                </a:cubicBezTo>
                <a:lnTo>
                  <a:pt x="45244" y="275252"/>
                </a:lnTo>
                <a:cubicBezTo>
                  <a:pt x="-3528" y="294197"/>
                  <a:pt x="701" y="312769"/>
                  <a:pt x="0" y="38479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6500" y="2574930"/>
            <a:ext cx="72771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 smtClean="0"/>
              <a:t>Заголовок</a:t>
            </a:r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 rot="10800000">
            <a:off x="1575971" y="4090869"/>
            <a:ext cx="7747000" cy="189925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60014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9590"/>
              <a:gd name="connsiteX1" fmla="*/ 0 w 909835"/>
              <a:gd name="connsiteY1" fmla="*/ 594339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4791 h 690195"/>
              <a:gd name="connsiteX1" fmla="*/ 0 w 909835"/>
              <a:gd name="connsiteY1" fmla="*/ 594339 h 690195"/>
              <a:gd name="connsiteX2" fmla="*/ 60014 w 909835"/>
              <a:gd name="connsiteY2" fmla="*/ 689590 h 690195"/>
              <a:gd name="connsiteX3" fmla="*/ 847726 w 909835"/>
              <a:gd name="connsiteY3" fmla="*/ 684827 h 690195"/>
              <a:gd name="connsiteX4" fmla="*/ 907257 w 909835"/>
              <a:gd name="connsiteY4" fmla="*/ 577671 h 690195"/>
              <a:gd name="connsiteX5" fmla="*/ 909835 w 909835"/>
              <a:gd name="connsiteY5" fmla="*/ 65702 h 690195"/>
              <a:gd name="connsiteX6" fmla="*/ 828675 w 909835"/>
              <a:gd name="connsiteY6" fmla="*/ 13314 h 690195"/>
              <a:gd name="connsiteX7" fmla="*/ 45244 w 909835"/>
              <a:gd name="connsiteY7" fmla="*/ 275252 h 690195"/>
              <a:gd name="connsiteX8" fmla="*/ 0 w 909835"/>
              <a:gd name="connsiteY8" fmla="*/ 384791 h 690195"/>
              <a:gd name="connsiteX0" fmla="*/ 0 w 909835"/>
              <a:gd name="connsiteY0" fmla="*/ 384791 h 689590"/>
              <a:gd name="connsiteX1" fmla="*/ 0 w 909835"/>
              <a:gd name="connsiteY1" fmla="*/ 580458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969">
                <a:moveTo>
                  <a:pt x="0" y="387170"/>
                </a:moveTo>
                <a:lnTo>
                  <a:pt x="0" y="582837"/>
                </a:lnTo>
                <a:cubicBezTo>
                  <a:pt x="314" y="693790"/>
                  <a:pt x="2172" y="691574"/>
                  <a:pt x="60014" y="691969"/>
                </a:cubicBezTo>
                <a:lnTo>
                  <a:pt x="847726" y="687206"/>
                </a:lnTo>
                <a:cubicBezTo>
                  <a:pt x="901495" y="687412"/>
                  <a:pt x="901708" y="648353"/>
                  <a:pt x="907257" y="580050"/>
                </a:cubicBezTo>
                <a:cubicBezTo>
                  <a:pt x="908116" y="409394"/>
                  <a:pt x="908976" y="238737"/>
                  <a:pt x="909835" y="68081"/>
                </a:cubicBezTo>
                <a:cubicBezTo>
                  <a:pt x="906309" y="-20324"/>
                  <a:pt x="891944" y="-1567"/>
                  <a:pt x="845679" y="10140"/>
                </a:cubicBezTo>
                <a:lnTo>
                  <a:pt x="45244" y="277631"/>
                </a:lnTo>
                <a:cubicBezTo>
                  <a:pt x="-3528" y="296576"/>
                  <a:pt x="701" y="315148"/>
                  <a:pt x="0" y="3871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68525" y="4609503"/>
            <a:ext cx="6315075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 smtClean="0"/>
              <a:t>П</a:t>
            </a:r>
            <a:r>
              <a:rPr lang="ru-RU" dirty="0" err="1" smtClean="0"/>
              <a:t>одзаголовок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3" y="197297"/>
            <a:ext cx="2704572" cy="615966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 userDrawn="1"/>
        </p:nvSpPr>
        <p:spPr>
          <a:xfrm>
            <a:off x="10764611" y="6198688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10764611" y="6580776"/>
            <a:ext cx="14273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2" y="956490"/>
            <a:ext cx="360997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7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7AA-F7A9-42A0-8883-FF907F8520D7}" type="datetime1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BDF-4035-4084-BE4D-94D454D04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54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627179"/>
            <a:ext cx="11106152" cy="4350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0268" y="952691"/>
            <a:ext cx="11106432" cy="586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69000" y="1066800"/>
            <a:ext cx="5727700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  <p:sp>
        <p:nvSpPr>
          <p:cNvPr id="27" name="Объект 26"/>
          <p:cNvSpPr>
            <a:spLocks noGrp="1"/>
          </p:cNvSpPr>
          <p:nvPr>
            <p:ph sz="quarter" idx="13" hasCustomPrompt="1"/>
          </p:nvPr>
        </p:nvSpPr>
        <p:spPr>
          <a:xfrm>
            <a:off x="590549" y="1066798"/>
            <a:ext cx="5105401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2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0"/>
          <p:cNvSpPr>
            <a:spLocks noGrp="1"/>
          </p:cNvSpPr>
          <p:nvPr>
            <p:ph sz="quarter" idx="10"/>
          </p:nvPr>
        </p:nvSpPr>
        <p:spPr>
          <a:xfrm>
            <a:off x="0" y="1076325"/>
            <a:ext cx="12192000" cy="5791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590550" y="6246586"/>
            <a:ext cx="116014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a-RU" sz="1800" dirty="0" smtClean="0">
                <a:solidFill>
                  <a:schemeClr val="bg1">
                    <a:lumMod val="65000"/>
                  </a:schemeClr>
                </a:solidFill>
              </a:rPr>
              <a:t>Уфимский</a:t>
            </a:r>
            <a:r>
              <a:rPr lang="ba-RU" sz="1800" baseline="0" dirty="0" smtClean="0">
                <a:solidFill>
                  <a:schemeClr val="bg1">
                    <a:lumMod val="65000"/>
                  </a:schemeClr>
                </a:solidFill>
              </a:rPr>
              <a:t> университет науки и технологий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590548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uust.ru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066800"/>
            <a:ext cx="11106152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7AA-F7A9-42A0-8883-FF907F8520D7}" type="datetime1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BDF-4035-4084-BE4D-94D454D04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06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0" y="76199"/>
            <a:ext cx="9477373" cy="409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a-RU" sz="1800" dirty="0" smtClean="0">
                <a:solidFill>
                  <a:schemeClr val="accent1"/>
                </a:solidFill>
              </a:rPr>
              <a:t>УФИМСКИЙ УНИВЕРСИТЕТ НАУКИ И ТЕХНОЛОГИЙ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315450" y="0"/>
            <a:ext cx="1714501" cy="158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65" y="227706"/>
            <a:ext cx="1130469" cy="113046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77875" y="2308230"/>
            <a:ext cx="7277100" cy="16922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 smtClean="0"/>
              <a:t>Заголовок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77875" y="4361853"/>
            <a:ext cx="7277100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 smtClean="0"/>
              <a:t>П</a:t>
            </a:r>
            <a:r>
              <a:rPr lang="ru-RU" dirty="0" err="1" smtClean="0"/>
              <a:t>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45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086100" y="1"/>
            <a:ext cx="9105900" cy="864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3324225" y="1221135"/>
            <a:ext cx="8372475" cy="510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9" name="Объект 4"/>
          <p:cNvSpPr>
            <a:spLocks noGrp="1"/>
          </p:cNvSpPr>
          <p:nvPr>
            <p:ph idx="15" hasCustomPrompt="1"/>
          </p:nvPr>
        </p:nvSpPr>
        <p:spPr>
          <a:xfrm>
            <a:off x="604702" y="1221135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Объект 4"/>
          <p:cNvSpPr>
            <a:spLocks noGrp="1"/>
          </p:cNvSpPr>
          <p:nvPr>
            <p:ph idx="16" hasCustomPrompt="1"/>
          </p:nvPr>
        </p:nvSpPr>
        <p:spPr>
          <a:xfrm>
            <a:off x="604701" y="4734739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3" name="Объект 4"/>
          <p:cNvSpPr>
            <a:spLocks noGrp="1"/>
          </p:cNvSpPr>
          <p:nvPr>
            <p:ph idx="17" hasCustomPrompt="1"/>
          </p:nvPr>
        </p:nvSpPr>
        <p:spPr>
          <a:xfrm>
            <a:off x="604701" y="2977937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/>
                </a:solidFill>
              </a:rPr>
              <a:t>www.uust.ru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-17440"/>
            <a:ext cx="3086100" cy="92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86100" y="1"/>
            <a:ext cx="9105900" cy="90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27369" y="1221135"/>
            <a:ext cx="11169332" cy="4829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/>
                </a:solidFill>
              </a:rPr>
              <a:t>www.uust.ru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1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1" r:id="rId3"/>
    <p:sldLayoutId id="2147483742" r:id="rId4"/>
    <p:sldLayoutId id="2147483743" r:id="rId5"/>
    <p:sldLayoutId id="21474837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1" y="1583872"/>
            <a:ext cx="1715268" cy="90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565603" y="3063731"/>
            <a:ext cx="7277100" cy="617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Результаты зимней экзаменационной сессии</a:t>
            </a:r>
          </a:p>
          <a:p>
            <a:pPr>
              <a:defRPr/>
            </a:pPr>
            <a:r>
              <a:rPr lang="ru-RU" altLang="ru-RU" sz="3200" b="1" dirty="0" smtClean="0">
                <a:latin typeface="Century" pitchFamily="18" charset="0"/>
                <a:cs typeface="Calibri" pitchFamily="34" charset="0"/>
              </a:rPr>
              <a:t>2023-2024 </a:t>
            </a: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уч. года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8646" y="1410158"/>
            <a:ext cx="7277100" cy="1692270"/>
          </a:xfrm>
        </p:spPr>
        <p:txBody>
          <a:bodyPr/>
          <a:lstStyle/>
          <a:p>
            <a:pPr algn="l" eaLnBrk="1" hangingPunct="1"/>
            <a:r>
              <a:rPr lang="ru-RU" altLang="ru-RU" sz="2800" b="1" dirty="0" smtClean="0">
                <a:latin typeface="Century" pitchFamily="18" charset="0"/>
                <a:cs typeface="Calibri" pitchFamily="34" charset="0"/>
              </a:rPr>
              <a:t>МОНИТОРИНГ</a:t>
            </a:r>
            <a:br>
              <a:rPr lang="ru-RU" altLang="ru-RU" sz="28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800" b="1" dirty="0" smtClean="0">
                <a:latin typeface="Century" pitchFamily="18" charset="0"/>
                <a:cs typeface="Calibri" pitchFamily="34" charset="0"/>
              </a:rPr>
              <a:t>КАЧЕСТВА И СОДЕРЖАНИЯ УЧЕБНОГО ПРОЦЕССА</a:t>
            </a:r>
            <a:endParaRPr lang="ru-RU" altLang="ru-RU" sz="2800" b="1" dirty="0" smtClean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71" y="84756"/>
            <a:ext cx="9239709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700" b="1" dirty="0" err="1" smtClean="0">
                <a:solidFill>
                  <a:schemeClr val="tx2">
                    <a:lumMod val="50000"/>
                  </a:schemeClr>
                </a:solidFill>
              </a:rPr>
              <a:t>Стерлитамакский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 филиал ФГБОУ ВО «Уфимский университет науки и технологий»</a:t>
            </a:r>
            <a:endParaRPr lang="ru-RU" sz="17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397" y="120537"/>
            <a:ext cx="10658477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	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	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Заочная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75280080"/>
              </p:ext>
            </p:extLst>
          </p:nvPr>
        </p:nvGraphicFramePr>
        <p:xfrm>
          <a:off x="390525" y="621859"/>
          <a:ext cx="11258549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8469" y="128701"/>
            <a:ext cx="10751005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		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6840917"/>
              </p:ext>
            </p:extLst>
          </p:nvPr>
        </p:nvGraphicFramePr>
        <p:xfrm>
          <a:off x="304800" y="932596"/>
          <a:ext cx="11353800" cy="531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8469" y="128701"/>
            <a:ext cx="10827205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		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Заочная 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99928795"/>
              </p:ext>
            </p:extLst>
          </p:nvPr>
        </p:nvGraphicFramePr>
        <p:xfrm>
          <a:off x="190500" y="857946"/>
          <a:ext cx="11763375" cy="531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76248" y="120536"/>
            <a:ext cx="1054417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8465156"/>
              </p:ext>
            </p:extLst>
          </p:nvPr>
        </p:nvGraphicFramePr>
        <p:xfrm>
          <a:off x="0" y="1133475"/>
          <a:ext cx="117729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76248" y="120536"/>
            <a:ext cx="1054417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		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 Заочная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08333108"/>
              </p:ext>
            </p:extLst>
          </p:nvPr>
        </p:nvGraphicFramePr>
        <p:xfrm>
          <a:off x="355600" y="981075"/>
          <a:ext cx="11417300" cy="508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57857" y="120542"/>
            <a:ext cx="10824468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	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17988390"/>
              </p:ext>
            </p:extLst>
          </p:nvPr>
        </p:nvGraphicFramePr>
        <p:xfrm>
          <a:off x="114300" y="943889"/>
          <a:ext cx="12077700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57856" y="120542"/>
            <a:ext cx="10891143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71635797"/>
              </p:ext>
            </p:extLst>
          </p:nvPr>
        </p:nvGraphicFramePr>
        <p:xfrm>
          <a:off x="114300" y="943889"/>
          <a:ext cx="12077700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3107" y="72917"/>
            <a:ext cx="10881618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		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19603093"/>
              </p:ext>
            </p:extLst>
          </p:nvPr>
        </p:nvGraphicFramePr>
        <p:xfrm>
          <a:off x="0" y="943889"/>
          <a:ext cx="12192000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9291" y="104209"/>
            <a:ext cx="10691134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филологии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32344334"/>
              </p:ext>
            </p:extLst>
          </p:nvPr>
        </p:nvGraphicFramePr>
        <p:xfrm>
          <a:off x="609600" y="1000125"/>
          <a:ext cx="11334018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8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9291" y="104209"/>
            <a:ext cx="10672084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		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филологии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31323670"/>
              </p:ext>
            </p:extLst>
          </p:nvPr>
        </p:nvGraphicFramePr>
        <p:xfrm>
          <a:off x="419100" y="1000125"/>
          <a:ext cx="11524518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01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76225" y="47625"/>
            <a:ext cx="10791826" cy="664589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/>
            </a:r>
            <a:br>
              <a:rPr lang="ru-RU" sz="2300" b="1" dirty="0">
                <a:latin typeface="Century" pitchFamily="18" charset="0"/>
                <a:cs typeface="Calibri" pitchFamily="34" charset="0"/>
              </a:rPr>
            </a:br>
            <a:endParaRPr lang="ru-RU" altLang="ru-RU" sz="2300" b="1" dirty="0" smtClean="0">
              <a:latin typeface="Century" pitchFamily="18" charset="0"/>
              <a:cs typeface="Calibri" pitchFamily="34" charset="0"/>
            </a:endParaRPr>
          </a:p>
        </p:txBody>
      </p:sp>
      <p:graphicFrame>
        <p:nvGraphicFramePr>
          <p:cNvPr id="10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238887"/>
              </p:ext>
            </p:extLst>
          </p:nvPr>
        </p:nvGraphicFramePr>
        <p:xfrm>
          <a:off x="148748" y="745301"/>
          <a:ext cx="11933324" cy="570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90548" y="104214"/>
            <a:ext cx="1044892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39654908"/>
              </p:ext>
            </p:extLst>
          </p:nvPr>
        </p:nvGraphicFramePr>
        <p:xfrm>
          <a:off x="422031" y="908050"/>
          <a:ext cx="1132449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90548" y="104214"/>
            <a:ext cx="1044892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обучения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82621412"/>
              </p:ext>
            </p:extLst>
          </p:nvPr>
        </p:nvGraphicFramePr>
        <p:xfrm>
          <a:off x="422031" y="908050"/>
          <a:ext cx="1132449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90548" y="104214"/>
            <a:ext cx="1044892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		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72522130"/>
              </p:ext>
            </p:extLst>
          </p:nvPr>
        </p:nvGraphicFramePr>
        <p:xfrm>
          <a:off x="0" y="908050"/>
          <a:ext cx="121920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10644870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	   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 (на базе 9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1383804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10940" y="79717"/>
            <a:ext cx="10428509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 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      </a:t>
            </a:r>
            <a:r>
              <a:rPr lang="en-US" sz="2400" b="1" dirty="0" smtClean="0">
                <a:latin typeface="Century" pitchFamily="18" charset="0"/>
                <a:cs typeface="Calibri" pitchFamily="34" charset="0"/>
              </a:rPr>
              <a:t>	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(на базе 11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49996400"/>
              </p:ext>
            </p:extLst>
          </p:nvPr>
        </p:nvGraphicFramePr>
        <p:xfrm>
          <a:off x="164123" y="806903"/>
          <a:ext cx="11592903" cy="607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969" y="6247636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10759170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11427750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10644870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	  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 (на базе 11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96590190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10644870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	  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 (на базе 9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6950983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00025" y="0"/>
            <a:ext cx="11001375" cy="720383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	  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Кафедра </a:t>
            </a:r>
            <a:r>
              <a:rPr lang="ru-RU" altLang="ru-RU" sz="2600" b="1" dirty="0">
                <a:latin typeface="Century" pitchFamily="18" charset="0"/>
                <a:cs typeface="Calibri" pitchFamily="34" charset="0"/>
              </a:rPr>
              <a:t>физической </a:t>
            </a:r>
            <a:r>
              <a:rPr lang="ru-RU" sz="2600" b="1" dirty="0" smtClean="0">
                <a:latin typeface="Century" pitchFamily="18" charset="0"/>
                <a:cs typeface="Calibri" pitchFamily="34" charset="0"/>
              </a:rPr>
              <a:t>культуры </a:t>
            </a:r>
            <a:r>
              <a:rPr lang="ru-RU" sz="2600" b="1" dirty="0">
                <a:latin typeface="Century" pitchFamily="18" charset="0"/>
                <a:cs typeface="Calibri" pitchFamily="34" charset="0"/>
              </a:rPr>
              <a:t>и здоровьесберегающих технологий</a:t>
            </a:r>
            <a:br>
              <a:rPr lang="ru-RU" sz="2600" b="1" dirty="0">
                <a:latin typeface="Century" pitchFamily="18" charset="0"/>
                <a:cs typeface="Calibri" pitchFamily="34" charset="0"/>
              </a:rPr>
            </a:br>
            <a:endParaRPr lang="ru-RU" altLang="ru-RU" sz="2600" b="1" dirty="0">
              <a:latin typeface="Century" pitchFamily="18" charset="0"/>
              <a:cs typeface="Calibri" pitchFamily="34" charset="0"/>
            </a:endParaRPr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32395315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45620" y="104209"/>
            <a:ext cx="8945338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77173922"/>
              </p:ext>
            </p:extLst>
          </p:nvPr>
        </p:nvGraphicFramePr>
        <p:xfrm>
          <a:off x="679938" y="1104900"/>
          <a:ext cx="10835787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80975" y="0"/>
            <a:ext cx="10906126" cy="664589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/>
            </a:r>
            <a:br>
              <a:rPr lang="ru-RU" sz="2300" b="1" dirty="0">
                <a:latin typeface="Century" pitchFamily="18" charset="0"/>
                <a:cs typeface="Calibri" pitchFamily="34" charset="0"/>
              </a:rPr>
            </a:br>
            <a:endParaRPr lang="ru-RU" altLang="ru-RU" sz="2300" b="1" dirty="0" smtClean="0">
              <a:latin typeface="Century" pitchFamily="18" charset="0"/>
              <a:cs typeface="Calibri" pitchFamily="34" charset="0"/>
            </a:endParaRPr>
          </a:p>
        </p:txBody>
      </p:sp>
      <p:graphicFrame>
        <p:nvGraphicFramePr>
          <p:cNvPr id="10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7840822"/>
              </p:ext>
            </p:extLst>
          </p:nvPr>
        </p:nvGraphicFramePr>
        <p:xfrm>
          <a:off x="148748" y="818866"/>
          <a:ext cx="11933324" cy="563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12615" y="85969"/>
            <a:ext cx="8979877" cy="462403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b="1" dirty="0" smtClean="0">
                <a:solidFill>
                  <a:srgbClr val="4B5064"/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solidFill>
                  <a:srgbClr val="4B5064"/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сессии 2023-2024</a:t>
            </a:r>
            <a:br>
              <a:rPr lang="ru-RU" altLang="ru-RU" sz="2300" b="1" dirty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49945019"/>
              </p:ext>
            </p:extLst>
          </p:nvPr>
        </p:nvGraphicFramePr>
        <p:xfrm>
          <a:off x="750277" y="981075"/>
          <a:ext cx="10855325" cy="516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8246" y="85969"/>
            <a:ext cx="8964246" cy="603081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58850162"/>
              </p:ext>
            </p:extLst>
          </p:nvPr>
        </p:nvGraphicFramePr>
        <p:xfrm>
          <a:off x="754185" y="1211384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04800" y="85969"/>
            <a:ext cx="9003323" cy="603081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45303376"/>
              </p:ext>
            </p:extLst>
          </p:nvPr>
        </p:nvGraphicFramePr>
        <p:xfrm>
          <a:off x="797169" y="1047750"/>
          <a:ext cx="10464556" cy="510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12615" y="93786"/>
            <a:ext cx="8995508" cy="595264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51313553"/>
              </p:ext>
            </p:extLst>
          </p:nvPr>
        </p:nvGraphicFramePr>
        <p:xfrm>
          <a:off x="519723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36062" y="78154"/>
            <a:ext cx="8964246" cy="61089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3240204"/>
              </p:ext>
            </p:extLst>
          </p:nvPr>
        </p:nvGraphicFramePr>
        <p:xfrm>
          <a:off x="777631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36062" y="70338"/>
            <a:ext cx="8964246" cy="618712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 филологии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95871436"/>
              </p:ext>
            </p:extLst>
          </p:nvPr>
        </p:nvGraphicFramePr>
        <p:xfrm>
          <a:off x="668216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36062" y="93785"/>
            <a:ext cx="8964246" cy="59526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39068229"/>
              </p:ext>
            </p:extLst>
          </p:nvPr>
        </p:nvGraphicFramePr>
        <p:xfrm>
          <a:off x="746369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28246" y="70338"/>
            <a:ext cx="8948616" cy="618712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Колледж</a:t>
            </a:r>
            <a:endParaRPr lang="ru-RU" altLang="ru-RU" sz="2300" b="1" dirty="0" smtClean="0"/>
          </a:p>
        </p:txBody>
      </p:sp>
      <p:graphicFrame>
        <p:nvGraphicFramePr>
          <p:cNvPr id="3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20233640"/>
              </p:ext>
            </p:extLst>
          </p:nvPr>
        </p:nvGraphicFramePr>
        <p:xfrm>
          <a:off x="957384" y="1262185"/>
          <a:ext cx="10785475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220290" y="220329"/>
            <a:ext cx="4025309" cy="421555"/>
          </a:xfrm>
        </p:spPr>
        <p:txBody>
          <a:bodyPr/>
          <a:lstStyle/>
          <a:p>
            <a:pPr algn="ctr"/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ПРОЕКТ   РЕШЕНИЯ</a:t>
            </a:r>
            <a:endParaRPr lang="ru-RU" altLang="ru-RU" sz="2600" dirty="0" smtClean="0"/>
          </a:p>
        </p:txBody>
      </p:sp>
      <p:sp>
        <p:nvSpPr>
          <p:cNvPr id="43012" name="Объект 1"/>
          <p:cNvSpPr>
            <a:spLocks noGrp="1"/>
          </p:cNvSpPr>
          <p:nvPr>
            <p:ph idx="1"/>
          </p:nvPr>
        </p:nvSpPr>
        <p:spPr>
          <a:xfrm>
            <a:off x="859692" y="1221136"/>
            <a:ext cx="10439679" cy="3798540"/>
          </a:xfrm>
        </p:spPr>
        <p:txBody>
          <a:bodyPr/>
          <a:lstStyle/>
          <a:p>
            <a:pPr marL="457200" indent="-457200" algn="just">
              <a:buAutoNum type="arabicPeriod"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Обеспечить своевременное внесение преподавателями результатов промежуточных аттестаций в ЭИОС филиала (в течение 2023-2024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., отв. деканы факультетов, заведующий колледжем);</a:t>
            </a:r>
          </a:p>
          <a:p>
            <a:pPr algn="just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2"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УМУ продолжить работу по мониторингу проведения промежуточной аттестации на факультетах (в течение 2023-2024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., отв. зам. начальника УМУ Потеряхин Н.С.). Провести анализ по явке обучающихся на промежуточную аттестацию.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2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работу по установлению и устранению причин выявленных отклонений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направлениям подготовки, специальностям, по которым показатели успеваемости и качества обучения ниже установленных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значений (деканы факультетов, заведующий колледжем).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3" pitchFamily="18" charset="2"/>
              <a:buNone/>
              <a:defRPr/>
            </a:pPr>
            <a:endParaRPr lang="ru-RU" alt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8" y="0"/>
            <a:ext cx="1494063" cy="789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76225" y="47625"/>
            <a:ext cx="10791826" cy="664589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/>
            </a:r>
            <a:br>
              <a:rPr lang="ru-RU" sz="2300" b="1" dirty="0">
                <a:latin typeface="Century" pitchFamily="18" charset="0"/>
                <a:cs typeface="Calibri" pitchFamily="34" charset="0"/>
              </a:rPr>
            </a:br>
            <a:endParaRPr lang="ru-RU" altLang="ru-RU" sz="2300" b="1" dirty="0" smtClean="0">
              <a:latin typeface="Century" pitchFamily="18" charset="0"/>
              <a:cs typeface="Calibri" pitchFamily="34" charset="0"/>
            </a:endParaRPr>
          </a:p>
        </p:txBody>
      </p:sp>
      <p:graphicFrame>
        <p:nvGraphicFramePr>
          <p:cNvPr id="10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0015867"/>
              </p:ext>
            </p:extLst>
          </p:nvPr>
        </p:nvGraphicFramePr>
        <p:xfrm>
          <a:off x="314324" y="745301"/>
          <a:ext cx="11753851" cy="570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7263" y="136866"/>
            <a:ext cx="10536012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92567272"/>
              </p:ext>
            </p:extLst>
          </p:nvPr>
        </p:nvGraphicFramePr>
        <p:xfrm>
          <a:off x="400050" y="739231"/>
          <a:ext cx="11334749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7263" y="136866"/>
            <a:ext cx="10536012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Очно-заочная форма обучения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93860315"/>
              </p:ext>
            </p:extLst>
          </p:nvPr>
        </p:nvGraphicFramePr>
        <p:xfrm>
          <a:off x="85726" y="739231"/>
          <a:ext cx="11991974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7263" y="136866"/>
            <a:ext cx="10536012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 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37611810"/>
              </p:ext>
            </p:extLst>
          </p:nvPr>
        </p:nvGraphicFramePr>
        <p:xfrm>
          <a:off x="0" y="739231"/>
          <a:ext cx="12192000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397" y="120537"/>
            <a:ext cx="10658477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	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	   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46057880"/>
              </p:ext>
            </p:extLst>
          </p:nvPr>
        </p:nvGraphicFramePr>
        <p:xfrm>
          <a:off x="438149" y="764734"/>
          <a:ext cx="11182351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397" y="120537"/>
            <a:ext cx="10791828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	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   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98368700"/>
              </p:ext>
            </p:extLst>
          </p:nvPr>
        </p:nvGraphicFramePr>
        <p:xfrm>
          <a:off x="504825" y="764734"/>
          <a:ext cx="11439525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УНиТ 1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615A339-C75B-4587-A9E8-DA5BDFE9C088}" vid="{B02C648B-A09B-4000-B327-CE6C0337626D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615A339-C75B-4587-A9E8-DA5BDFE9C088}" vid="{C5A3C8AA-1B50-4C59-8F53-1CAB7FD3619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2199</TotalTime>
  <Words>297</Words>
  <Application>Microsoft Office PowerPoint</Application>
  <PresentationFormat>Произвольный</PresentationFormat>
  <Paragraphs>83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УУНиТ 1</vt:lpstr>
      <vt:lpstr>Специальное оформление</vt:lpstr>
      <vt:lpstr>МОНИТОРИНГ КАЧЕСТВА И СОДЕРЖАНИЯ УЧЕБНОГО ПРОЦЕССА</vt:lpstr>
      <vt:lpstr>Результаты зимней сессии 2023-2024  Очная форма обучения Факультет математики и информационных технологий </vt:lpstr>
      <vt:lpstr>Результаты зимней сессии 2023-2024  Очно-заочная форма обучения Факультет математики и информационных технологий </vt:lpstr>
      <vt:lpstr>Результаты зимней сессии 2023-2024  Заочная форма обучения Факультет математики и информационных технологий </vt:lpstr>
      <vt:lpstr>Результаты зимней сессии 2023-2024  Очная форма обучения Экономический факультет</vt:lpstr>
      <vt:lpstr>Результаты зимней сессии 2023-2024  Очно-заочная форма обучения Экономический факультет</vt:lpstr>
      <vt:lpstr>Результаты зимней сессии 2023-2024   Заочная форма обучения Экономический факультет</vt:lpstr>
      <vt:lpstr>Результаты зимней сессии 2023-2024      Очная форма обучения Юридический факультет</vt:lpstr>
      <vt:lpstr>Результаты зимней сессии 2023-2024       Очно-заочная форма обучения Юридический факультет</vt:lpstr>
      <vt:lpstr>Результаты зимней сессии 2023-2024   Заочная форма обучения Юридический факультет</vt:lpstr>
      <vt:lpstr>Результаты зимней сессии 2023-2024   Очная форма обучения  Филологический факультет</vt:lpstr>
      <vt:lpstr>Результаты зимней сессии 2023-2024   Заочная форма обучения  Филологический факультет</vt:lpstr>
      <vt:lpstr>Результаты зимней сессии 2023-2024  Очная форма обучения  Исторический факультет</vt:lpstr>
      <vt:lpstr>Результаты зимней сессии 2023-2024   Заочная форма обучения  Исторический факультет</vt:lpstr>
      <vt:lpstr>Результаты зимней сессии 2023-2024   Очная форма обучения  Естественнонаучный факультет</vt:lpstr>
      <vt:lpstr>Результаты зимней сессии 2023-2024  Очно-заочная форма обучения  Естественнонаучный факультет</vt:lpstr>
      <vt:lpstr>Результаты зимней сессии 2023-2024   Заочная форма обучения  Естественнонаучный факультет</vt:lpstr>
      <vt:lpstr>Результаты зимней сессии 2023-2024  Очная форма обучения  Факультет башкирской и тюркской филологии</vt:lpstr>
      <vt:lpstr>Результаты зимней сессии 2023-2024  Заочная форма обучения  Факультет башкирской и тюркской филологии</vt:lpstr>
      <vt:lpstr>Результаты зимней сессии 2023-2024   Очная форма обучения  Факультет педагогики и психологии</vt:lpstr>
      <vt:lpstr>Результаты зимней сессии 2023-2024  Очно-заочная форма обучения  Факультет педагогики и психологии</vt:lpstr>
      <vt:lpstr>Результаты зимней сессии 2023-2024   Заочная форма обучения  Факультет педагогики и психологии</vt:lpstr>
      <vt:lpstr>Результаты зимней сессии 2023-2024     Очная форма обучения  Колледж  (на базе 9 классов)</vt:lpstr>
      <vt:lpstr>Результаты зимней сессии 2023-2024         Очная форма обучения  Колледж (на базе 11 классов)</vt:lpstr>
      <vt:lpstr>Результаты зимней сессии 2023-2024   Очно-заочная форма обучения  Колледж</vt:lpstr>
      <vt:lpstr>Результаты зимней сессии 2023-2024     Заочная форма обучения  Колледж  (на базе 11 классов)</vt:lpstr>
      <vt:lpstr>Результаты зимней сессии 2023-2024     Заочная форма обучения  Колледж  (на базе 9 классов)</vt:lpstr>
      <vt:lpstr>Результаты зимней сессии 2023-2024     Заочная форма обучения  Кафедра физической культуры и здоровьесберегающих технологий </vt:lpstr>
      <vt:lpstr>Результаты зимней сессии 2023-2024 Факультет математики и информационных технологий</vt:lpstr>
      <vt:lpstr>Результаты зимней сессии 2023-2024 Экономический факультет</vt:lpstr>
      <vt:lpstr>Результаты зимней сессии 2023-2024 Юридический факультет</vt:lpstr>
      <vt:lpstr>Результаты зимней сессии 2023-2024 Филологический факультет</vt:lpstr>
      <vt:lpstr>Результаты зимней сессии 2023-2024 Исторический факультет</vt:lpstr>
      <vt:lpstr>Результаты зимней сессии 2023-2024 Естественнонаучный факультет</vt:lpstr>
      <vt:lpstr>Результаты зимней сессии 2023-2024 Факультет башкирской и тюркской  филологии</vt:lpstr>
      <vt:lpstr>Результаты зимней сессии 2023-2024 Факультет педагогики и психологии</vt:lpstr>
      <vt:lpstr>Результаты зимней сессии 2023-2024 Колледж</vt:lpstr>
      <vt:lpstr>ПРОЕКТ   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</cp:lastModifiedBy>
  <cp:revision>74</cp:revision>
  <dcterms:created xsi:type="dcterms:W3CDTF">2023-01-19T05:23:30Z</dcterms:created>
  <dcterms:modified xsi:type="dcterms:W3CDTF">2024-02-22T07:19:05Z</dcterms:modified>
</cp:coreProperties>
</file>